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84" r:id="rId4"/>
    <p:sldId id="258" r:id="rId5"/>
    <p:sldId id="282" r:id="rId6"/>
    <p:sldId id="286" r:id="rId7"/>
    <p:sldId id="287" r:id="rId8"/>
    <p:sldId id="283" r:id="rId9"/>
    <p:sldId id="279" r:id="rId10"/>
    <p:sldId id="259" r:id="rId11"/>
    <p:sldId id="260" r:id="rId12"/>
    <p:sldId id="289" r:id="rId13"/>
    <p:sldId id="261" r:id="rId14"/>
    <p:sldId id="264" r:id="rId15"/>
    <p:sldId id="265" r:id="rId16"/>
    <p:sldId id="263" r:id="rId17"/>
    <p:sldId id="281" r:id="rId18"/>
    <p:sldId id="266" r:id="rId19"/>
    <p:sldId id="267" r:id="rId20"/>
    <p:sldId id="280" r:id="rId21"/>
    <p:sldId id="268" r:id="rId22"/>
    <p:sldId id="269" r:id="rId23"/>
    <p:sldId id="290" r:id="rId24"/>
    <p:sldId id="270" r:id="rId25"/>
    <p:sldId id="291" r:id="rId26"/>
    <p:sldId id="272" r:id="rId27"/>
    <p:sldId id="274" r:id="rId28"/>
    <p:sldId id="285" r:id="rId29"/>
    <p:sldId id="292" r:id="rId30"/>
    <p:sldId id="293" r:id="rId31"/>
    <p:sldId id="276" r:id="rId32"/>
    <p:sldId id="275" r:id="rId3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.VnTime" panose="020B7200000000000000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.VnTime" panose="020B7200000000000000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.VnTime" panose="020B7200000000000000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.VnTime" panose="020B7200000000000000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.VnTime" panose="020B7200000000000000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.VnTime" panose="020B7200000000000000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.VnTime" panose="020B7200000000000000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.VnTime" panose="020B7200000000000000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.VnTime" panose="020B7200000000000000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.VnTime" pitchFamily="32" charset="0"/>
              <a:ea typeface="+mn-ea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.VnTime" pitchFamily="32" charset="0"/>
              <a:ea typeface="+mn-ea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.VnTime" pitchFamily="32" charset="0"/>
              <a:ea typeface="+mn-ea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.VnTime" pitchFamily="32" charset="0"/>
              <a:ea typeface="+mn-ea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.VnTime" pitchFamily="32" charset="0"/>
              <a:ea typeface="+mn-ea"/>
            </a:endParaRPr>
          </a:p>
        </p:txBody>
      </p:sp>
      <p:sp>
        <p:nvSpPr>
          <p:cNvPr id="2560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.VnTime" pitchFamily="32" charset="0"/>
              <a:ea typeface="+mn-ea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Segoe UI" panose="020B0502040204020203" pitchFamily="34" charset="0"/>
              </a:defRPr>
            </a:lvl1pPr>
          </a:lstStyle>
          <a:p>
            <a:fld id="{DC30E9FA-34C4-46AF-8B58-DD088D2B06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78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A66D92-7F01-46E8-B807-ABC320A199F0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65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6331887-E8C8-44B4-98A9-3E3605470A73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7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78339A8-F804-42B5-8E67-350723C0CDCF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1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AEBE7C6-6F41-4415-BE8A-C671C80CD5CF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86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40D4CC9-2190-40F4-8FC3-1E5FDDB526EA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71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6AD8DB1-4CB1-4E28-9AA1-3FEE221A2CA2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82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FFA9A40-5405-4AF7-B74D-4ACD399F3314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35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4844CDA-1A66-4729-8B02-A62695D52E9B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30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0790978-F62D-4C31-B995-232F635C37A8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63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080C383-8DCE-49AC-916E-E59C6E5F60C7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12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8962879-1D71-481E-97C2-14B6507E2D55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5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C10671-7060-46E2-8130-71AF61EA3F42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55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4BEFA34-131F-41E6-B5EC-DBEB4067C85B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70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1C9D45C-A4B9-4F1A-84A4-B3715523859F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3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B99E1E8-E841-4740-ACC0-86838BC1F6F3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0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843842-FBED-40D6-96E2-1953D002584C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3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0979D55-4A8E-4643-8481-18D555B6201A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85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A072565-8EC1-4460-B93D-847CD90BE3AA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79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48CE9E49-6A08-443F-942B-10F356382AAB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5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4F013CB-43CE-48D9-BA34-13F4AB4342B8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7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82B913E2-A08D-45B2-B3A5-995010A2CA88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7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5A75E-6D5E-4110-A900-23FCCDB7A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7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B176F-CAAF-43C7-A6FF-8969B4E1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2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85FCB-D57D-4C71-8115-3DF90503A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21622-6C61-46F5-8ADD-BD25A3894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42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3208-8063-4F55-9FC2-40328F457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54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19D3-A4B8-4AAD-A8E7-0FBFE5C0E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1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C2D9-8EEE-458D-8715-AB092ACF1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2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8C86-05A3-4888-9455-BE62FD4E7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2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27A95-FE73-400C-BADE-6BE83B528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20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1A7F1-D5AE-46FC-9ED1-758C8C37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7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E35EB-CF93-4002-AF2B-AE9A521B8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113F8-2A5B-4ABB-9370-2D73C1924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04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DC2B8-E818-4EF8-A768-D34A17594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60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FA5F1-35CA-41D2-9073-2C772315C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03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82E6E-7F2D-416D-A62E-21A0E3EBE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72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8D1D2-43A0-49E9-9272-08D626568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F2DC2-C6CB-4D2B-8D6A-DBEF0E200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91501-9B7D-46EE-B284-F4D0376F0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3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DF775-AAC9-4B6C-B097-F86EDEAB4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4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EDE00-F352-468D-B36B-13E07EFCF2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6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136DC-5163-4632-9809-8F5307236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9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776F0-91EF-40DB-810D-8F753FF2D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5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AA454-05E8-4135-93F6-F3A36D1FB9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8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3D161-27B5-4762-AC03-1688D74738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3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Nhấn để chỉnh sửa định dạng cho tiêu đề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Nhấn để chỉnh sửa định dạng văn bản phác thảo</a:t>
            </a:r>
          </a:p>
          <a:p>
            <a:pPr lvl="1"/>
            <a:r>
              <a:rPr lang="en-GB" smtClean="0"/>
              <a:t>Cấp phác thảo thứ hai</a:t>
            </a:r>
          </a:p>
          <a:p>
            <a:pPr lvl="2"/>
            <a:r>
              <a:rPr lang="en-GB" smtClean="0"/>
              <a:t>Cấp phác thảo thứ ba</a:t>
            </a:r>
          </a:p>
          <a:p>
            <a:pPr lvl="3"/>
            <a:r>
              <a:rPr lang="en-GB" smtClean="0"/>
              <a:t>Cấp phác thảo thứ tư</a:t>
            </a:r>
          </a:p>
          <a:p>
            <a:pPr lvl="4"/>
            <a:r>
              <a:rPr lang="en-GB" smtClean="0"/>
              <a:t>Cấp phác thảo thứ năm</a:t>
            </a:r>
          </a:p>
          <a:p>
            <a:pPr lvl="4"/>
            <a:r>
              <a:rPr lang="en-GB" smtClean="0"/>
              <a:t>Cấp phác thảo thứ sáu</a:t>
            </a:r>
          </a:p>
          <a:p>
            <a:pPr lvl="4"/>
            <a:r>
              <a:rPr lang="en-GB" smtClean="0"/>
              <a:t>Cấp phác thảo thứ bảy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.VnTime" pitchFamily="32" charset="0"/>
              <a:ea typeface="+mn-ea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.VnTime" pitchFamily="32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AFCA186A-6949-4983-B8A3-7E843D925E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Nhấn để chỉnh sửa định dạng cho tiêu đề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Nhấn để chỉnh sửa định dạng văn bản phác thảo</a:t>
            </a:r>
          </a:p>
          <a:p>
            <a:pPr lvl="1"/>
            <a:r>
              <a:rPr lang="en-GB" smtClean="0"/>
              <a:t>Cấp phác thảo thứ hai</a:t>
            </a:r>
          </a:p>
          <a:p>
            <a:pPr lvl="2"/>
            <a:r>
              <a:rPr lang="en-GB" smtClean="0"/>
              <a:t>Cấp phác thảo thứ ba</a:t>
            </a:r>
          </a:p>
          <a:p>
            <a:pPr lvl="3"/>
            <a:r>
              <a:rPr lang="en-GB" smtClean="0"/>
              <a:t>Cấp phác thảo thứ tư</a:t>
            </a:r>
          </a:p>
          <a:p>
            <a:pPr lvl="4"/>
            <a:r>
              <a:rPr lang="en-GB" smtClean="0"/>
              <a:t>Cấp phác thảo thứ năm</a:t>
            </a:r>
          </a:p>
          <a:p>
            <a:pPr lvl="4"/>
            <a:r>
              <a:rPr lang="en-GB" smtClean="0"/>
              <a:t>Cấp phác thảo thứ sáu</a:t>
            </a:r>
          </a:p>
          <a:p>
            <a:pPr lvl="4"/>
            <a:r>
              <a:rPr lang="en-GB" smtClean="0"/>
              <a:t>Cấp phác thảo thứ bảy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3A66EC-102E-4456-BB72-4A8138C78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PowerPoint_97-2003_Presentation1.pp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8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65850"/>
            <a:ext cx="8382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56388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36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</a:t>
            </a:r>
          </a:p>
        </p:txBody>
      </p:sp>
      <p:sp>
        <p:nvSpPr>
          <p:cNvPr id="1044" name="WordArt 55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337185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VNI-Times" pitchFamily="2" charset="0"/>
              </a:rPr>
              <a:t>MOÂN LÒCH SÖÛ 7</a:t>
            </a:r>
          </a:p>
        </p:txBody>
      </p:sp>
      <p:sp>
        <p:nvSpPr>
          <p:cNvPr id="1045" name="Text Box 56"/>
          <p:cNvSpPr txBox="1">
            <a:spLocks noChangeArrowheads="1"/>
          </p:cNvSpPr>
          <p:nvPr/>
        </p:nvSpPr>
        <p:spPr bwMode="auto">
          <a:xfrm>
            <a:off x="1600200" y="4876800"/>
            <a:ext cx="5943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vi-VN" sz="1800" b="1">
                <a:solidFill>
                  <a:srgbClr val="0000FF"/>
                </a:solidFill>
                <a:latin typeface="Times New Roman" panose="02020603050405020304" pitchFamily="18" charset="0"/>
              </a:rPr>
              <a:t>GIÁO VIÊN: </a:t>
            </a:r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ình Văn Thảo</a:t>
            </a:r>
            <a:endParaRPr lang="vi-VN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vi-VN" sz="1800" b="1">
                <a:solidFill>
                  <a:srgbClr val="0000FF"/>
                </a:solidFill>
                <a:latin typeface="Times New Roman" panose="02020603050405020304" pitchFamily="18" charset="0"/>
              </a:rPr>
              <a:t>TRƯỜNG THCS T</a:t>
            </a:r>
            <a:r>
              <a:rPr 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AM HIỆP</a:t>
            </a:r>
            <a:endParaRPr lang="vi-VN" sz="1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46" name="Picture 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0" y="3810000"/>
            <a:ext cx="833438" cy="762000"/>
            <a:chOff x="3312" y="1632"/>
            <a:chExt cx="525" cy="480"/>
          </a:xfrm>
        </p:grpSpPr>
        <p:sp>
          <p:nvSpPr>
            <p:cNvPr id="1058" name="Freeform 12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3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14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15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6553200" y="3581400"/>
            <a:ext cx="833438" cy="762000"/>
            <a:chOff x="3312" y="1632"/>
            <a:chExt cx="525" cy="480"/>
          </a:xfrm>
        </p:grpSpPr>
        <p:sp>
          <p:nvSpPr>
            <p:cNvPr id="1054" name="Freeform 69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70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71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72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3962400" y="1828800"/>
            <a:ext cx="833438" cy="762000"/>
            <a:chOff x="3312" y="1632"/>
            <a:chExt cx="525" cy="480"/>
          </a:xfrm>
        </p:grpSpPr>
        <p:sp>
          <p:nvSpPr>
            <p:cNvPr id="1050" name="Freeform 69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70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71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72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9" dur="2000" fill="hold" masterRel="sameClick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rgb" dir="cw">
                                      <p:cBhvr additive="repl">
                                        <p:cTn id="10" dur="2000" fill="hold" masterRel="sameClick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rgb" dir="cw">
                                      <p:cBhvr additive="repl">
                                        <p:cTn id="11" dur="2000" fill="hold" masterRel="sameClick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 additive="repl"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477000" y="2514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28600" y="30480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0" y="3969543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-7937" y="469900"/>
            <a:ext cx="8999537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800" b="1" dirty="0">
                <a:solidFill>
                  <a:srgbClr val="9900CC"/>
                </a:solidFill>
                <a:latin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9900CC"/>
                </a:solidFill>
              </a:rPr>
              <a:t>N¹n ®</a:t>
            </a:r>
            <a:r>
              <a:rPr lang="en-US" sz="2800" b="1" dirty="0" err="1">
                <a:solidFill>
                  <a:srgbClr val="9900CC"/>
                </a:solidFill>
              </a:rPr>
              <a:t>ãi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khñng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khiÕp</a:t>
            </a:r>
            <a:r>
              <a:rPr lang="en-US" sz="2800" b="1" dirty="0">
                <a:solidFill>
                  <a:srgbClr val="9900CC"/>
                </a:solidFill>
              </a:rPr>
              <a:t> năm1740-1741 ë </a:t>
            </a:r>
            <a:r>
              <a:rPr lang="en-US" sz="2800" b="1" dirty="0" err="1">
                <a:solidFill>
                  <a:srgbClr val="9900CC"/>
                </a:solidFill>
              </a:rPr>
              <a:t>Đµng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ngoµi</a:t>
            </a:r>
            <a:r>
              <a:rPr lang="en-US" sz="2800" b="1" dirty="0">
                <a:solidFill>
                  <a:srgbClr val="9900CC"/>
                </a:solidFill>
              </a:rPr>
              <a:t> : “…</a:t>
            </a:r>
            <a:r>
              <a:rPr lang="en-US" sz="2800" b="1" dirty="0" err="1">
                <a:solidFill>
                  <a:srgbClr val="9900CC"/>
                </a:solidFill>
              </a:rPr>
              <a:t>D©n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</a:rPr>
              <a:t>l­ưu</a:t>
            </a:r>
            <a:r>
              <a:rPr lang="en-US" sz="2800" b="1" dirty="0" smtClean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vong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bång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bÕ</a:t>
            </a:r>
            <a:r>
              <a:rPr lang="en-US" sz="2800" b="1" dirty="0">
                <a:solidFill>
                  <a:srgbClr val="9900CC"/>
                </a:solidFill>
              </a:rPr>
              <a:t> d¾t </a:t>
            </a:r>
            <a:r>
              <a:rPr lang="en-US" sz="2800" b="1" dirty="0" err="1">
                <a:solidFill>
                  <a:srgbClr val="9900CC"/>
                </a:solidFill>
              </a:rPr>
              <a:t>dÝu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nhau</a:t>
            </a:r>
            <a:r>
              <a:rPr lang="en-US" sz="2800" b="1" dirty="0">
                <a:solidFill>
                  <a:srgbClr val="9900CC"/>
                </a:solidFill>
              </a:rPr>
              <a:t> ®</a:t>
            </a:r>
            <a:r>
              <a:rPr lang="en-US" sz="2800" b="1" dirty="0" err="1">
                <a:solidFill>
                  <a:srgbClr val="9900CC"/>
                </a:solidFill>
              </a:rPr>
              <a:t>i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kiÕm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ăn</a:t>
            </a:r>
            <a:r>
              <a:rPr lang="en-US" sz="2800" b="1" dirty="0">
                <a:solidFill>
                  <a:srgbClr val="9900CC"/>
                </a:solidFill>
              </a:rPr>
              <a:t> ®</a:t>
            </a:r>
            <a:r>
              <a:rPr lang="en-US" sz="2800" b="1" dirty="0" err="1">
                <a:solidFill>
                  <a:srgbClr val="9900CC"/>
                </a:solidFill>
              </a:rPr>
              <a:t>Çy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</a:rPr>
              <a:t>®</a:t>
            </a:r>
            <a:r>
              <a:rPr lang="en-US" sz="2800" b="1" dirty="0" err="1" smtClean="0">
                <a:solidFill>
                  <a:srgbClr val="9900CC"/>
                </a:solidFill>
              </a:rPr>
              <a:t>ưêng</a:t>
            </a:r>
            <a:r>
              <a:rPr lang="en-US" sz="2800" b="1" dirty="0" smtClean="0">
                <a:solidFill>
                  <a:srgbClr val="9900CC"/>
                </a:solidFill>
              </a:rPr>
              <a:t> </a:t>
            </a:r>
            <a:r>
              <a:rPr lang="en-US" sz="2800" b="1" dirty="0">
                <a:solidFill>
                  <a:srgbClr val="9900CC"/>
                </a:solidFill>
              </a:rPr>
              <a:t>...</a:t>
            </a:r>
            <a:r>
              <a:rPr lang="en-US" sz="2800" b="1" dirty="0" err="1">
                <a:solidFill>
                  <a:srgbClr val="9900CC"/>
                </a:solidFill>
              </a:rPr>
              <a:t>d©n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phÇn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nhiÒu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sèng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nhê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vµo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rau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cá</a:t>
            </a:r>
            <a:r>
              <a:rPr lang="en-US" sz="2800" b="1" dirty="0">
                <a:solidFill>
                  <a:srgbClr val="9900CC"/>
                </a:solidFill>
              </a:rPr>
              <a:t>, </a:t>
            </a:r>
            <a:r>
              <a:rPr lang="en-US" sz="2800" b="1" dirty="0" err="1">
                <a:solidFill>
                  <a:srgbClr val="9900CC"/>
                </a:solidFill>
              </a:rPr>
              <a:t>ăn</a:t>
            </a:r>
            <a:r>
              <a:rPr lang="en-US" sz="2800" b="1" dirty="0">
                <a:solidFill>
                  <a:srgbClr val="9900CC"/>
                </a:solidFill>
              </a:rPr>
              <a:t> c¶ </a:t>
            </a:r>
            <a:r>
              <a:rPr lang="en-US" sz="2800" b="1" dirty="0" err="1">
                <a:solidFill>
                  <a:srgbClr val="9900CC"/>
                </a:solidFill>
              </a:rPr>
              <a:t>chuét</a:t>
            </a:r>
            <a:r>
              <a:rPr lang="en-US" sz="2800" b="1" dirty="0">
                <a:solidFill>
                  <a:srgbClr val="9900CC"/>
                </a:solidFill>
              </a:rPr>
              <a:t>, r¾n . </a:t>
            </a:r>
            <a:r>
              <a:rPr lang="en-US" sz="2800" b="1" dirty="0" err="1" smtClean="0">
                <a:solidFill>
                  <a:srgbClr val="9900CC"/>
                </a:solidFill>
              </a:rPr>
              <a:t>Ng­ưêi</a:t>
            </a:r>
            <a:r>
              <a:rPr lang="en-US" sz="2800" b="1" dirty="0" smtClean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chÕt</a:t>
            </a:r>
            <a:r>
              <a:rPr lang="en-US" sz="2800" b="1" dirty="0">
                <a:solidFill>
                  <a:srgbClr val="9900CC"/>
                </a:solidFill>
              </a:rPr>
              <a:t> ®</a:t>
            </a:r>
            <a:r>
              <a:rPr lang="en-US" sz="2800" b="1" dirty="0" err="1">
                <a:solidFill>
                  <a:srgbClr val="9900CC"/>
                </a:solidFill>
              </a:rPr>
              <a:t>ãi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ngæn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ngang</a:t>
            </a:r>
            <a:r>
              <a:rPr lang="en-US" sz="2800" b="1" dirty="0">
                <a:solidFill>
                  <a:srgbClr val="9900CC"/>
                </a:solidFill>
              </a:rPr>
              <a:t>, </a:t>
            </a:r>
            <a:r>
              <a:rPr lang="en-US" sz="2800" b="1" dirty="0" err="1" smtClean="0">
                <a:solidFill>
                  <a:srgbClr val="9900CC"/>
                </a:solidFill>
              </a:rPr>
              <a:t>ng­ưêi</a:t>
            </a:r>
            <a:r>
              <a:rPr lang="en-US" sz="2800" b="1" dirty="0" smtClean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sèng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sãt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kh«ng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cßn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mét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phÇn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m­êi</a:t>
            </a:r>
            <a:r>
              <a:rPr lang="en-US" sz="2800" b="1" dirty="0">
                <a:solidFill>
                  <a:srgbClr val="9900CC"/>
                </a:solidFill>
              </a:rPr>
              <a:t> . </a:t>
            </a:r>
            <a:r>
              <a:rPr lang="en-US" sz="2800" b="1" dirty="0" err="1">
                <a:solidFill>
                  <a:srgbClr val="9900CC"/>
                </a:solidFill>
              </a:rPr>
              <a:t>Lµng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nµo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cã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tiÕng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trï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mËt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còng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chØ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cßn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năm</a:t>
            </a:r>
            <a:r>
              <a:rPr lang="en-US" sz="2800" b="1" dirty="0">
                <a:solidFill>
                  <a:srgbClr val="9900CC"/>
                </a:solidFill>
              </a:rPr>
              <a:t>, </a:t>
            </a:r>
            <a:r>
              <a:rPr lang="en-US" sz="2800" b="1" dirty="0" err="1">
                <a:solidFill>
                  <a:srgbClr val="9900CC"/>
                </a:solidFill>
              </a:rPr>
              <a:t>ba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hé</a:t>
            </a:r>
            <a:r>
              <a:rPr lang="en-US" sz="2800" b="1" dirty="0">
                <a:solidFill>
                  <a:srgbClr val="9900CC"/>
                </a:solidFill>
              </a:rPr>
              <a:t> mµ </a:t>
            </a:r>
            <a:r>
              <a:rPr lang="en-US" sz="2800" b="1" dirty="0" err="1">
                <a:solidFill>
                  <a:srgbClr val="9900CC"/>
                </a:solidFill>
              </a:rPr>
              <a:t>th«i</a:t>
            </a:r>
            <a:r>
              <a:rPr lang="en-US" sz="2800" b="1" dirty="0">
                <a:solidFill>
                  <a:srgbClr val="9900CC"/>
                </a:solidFill>
              </a:rPr>
              <a:t>...”</a:t>
            </a:r>
          </a:p>
          <a:p>
            <a:pPr eaLnBrk="1" hangingPunct="1">
              <a:buClrTx/>
              <a:buFontTx/>
              <a:buNone/>
            </a:pPr>
            <a:r>
              <a:rPr lang="en-US" sz="2800" b="1" dirty="0">
                <a:solidFill>
                  <a:srgbClr val="9900CC"/>
                </a:solidFill>
              </a:rPr>
              <a:t>                 (</a:t>
            </a:r>
            <a:r>
              <a:rPr lang="en-US" sz="2800" b="1" dirty="0" err="1">
                <a:solidFill>
                  <a:srgbClr val="9900CC"/>
                </a:solidFill>
              </a:rPr>
              <a:t>Kh©m</a:t>
            </a:r>
            <a:r>
              <a:rPr lang="en-US" sz="2800" b="1" dirty="0">
                <a:solidFill>
                  <a:srgbClr val="9900CC"/>
                </a:solidFill>
              </a:rPr>
              <a:t> ®</a:t>
            </a:r>
            <a:r>
              <a:rPr lang="en-US" sz="2800" b="1" dirty="0" err="1">
                <a:solidFill>
                  <a:srgbClr val="9900CC"/>
                </a:solidFill>
              </a:rPr>
              <a:t>Þnh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ViÖt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sö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th«ng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gi¸m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 smtClean="0">
                <a:solidFill>
                  <a:srgbClr val="9900CC"/>
                </a:solidFill>
              </a:rPr>
              <a:t>cư­¬</a:t>
            </a:r>
            <a:r>
              <a:rPr lang="en-US" sz="2800" b="1" dirty="0" err="1">
                <a:solidFill>
                  <a:srgbClr val="9900CC"/>
                </a:solidFill>
              </a:rPr>
              <a:t>ng</a:t>
            </a:r>
            <a:r>
              <a:rPr lang="en-US" sz="2800" b="1" dirty="0">
                <a:solidFill>
                  <a:srgbClr val="9900CC"/>
                </a:solidFill>
              </a:rPr>
              <a:t> </a:t>
            </a:r>
            <a:r>
              <a:rPr lang="en-US" sz="2800" b="1" dirty="0" err="1">
                <a:solidFill>
                  <a:srgbClr val="9900CC"/>
                </a:solidFill>
              </a:rPr>
              <a:t>môc</a:t>
            </a:r>
            <a:r>
              <a:rPr lang="en-US" sz="2800" b="1" dirty="0">
                <a:solidFill>
                  <a:srgbClr val="9900CC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" y="128588"/>
            <a:ext cx="44958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0"/>
            <a:ext cx="457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9400"/>
            <a:ext cx="838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6294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048000" y="2209800"/>
            <a:ext cx="495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vi-VN" sz="2000">
              <a:solidFill>
                <a:srgbClr val="FF0066"/>
              </a:solidFill>
              <a:latin typeface="VNI-Times" pitchFamily="2" charset="0"/>
            </a:endParaRPr>
          </a:p>
          <a:p>
            <a:pPr eaLnBrk="1" hangingPunct="1">
              <a:buClrTx/>
              <a:buFontTx/>
              <a:buNone/>
            </a:pPr>
            <a:endParaRPr lang="vi-VN" sz="200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3886200" y="2514600"/>
            <a:ext cx="381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6294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6294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6294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3505200" y="51816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7056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9" name="Text Box 44"/>
          <p:cNvSpPr txBox="1">
            <a:spLocks noChangeArrowheads="1"/>
          </p:cNvSpPr>
          <p:nvPr/>
        </p:nvSpPr>
        <p:spPr bwMode="auto">
          <a:xfrm>
            <a:off x="782637" y="2525712"/>
            <a:ext cx="71421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en-US" sz="3200" dirty="0">
                <a:solidFill>
                  <a:srgbClr val="6600FF"/>
                </a:solidFill>
                <a:latin typeface="VNI-Times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15578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?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Trước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cuộc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sống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cực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khổ,người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nông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dân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thái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độ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như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thế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nào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 new roman"/>
              </a:rPr>
              <a:t>?</a:t>
            </a:r>
            <a:endParaRPr lang="en-US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637" y="1588240"/>
            <a:ext cx="5919729" cy="8839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477000" y="2514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28600" y="30480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371600" y="29718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65540"/>
              </p:ext>
            </p:extLst>
          </p:nvPr>
        </p:nvGraphicFramePr>
        <p:xfrm>
          <a:off x="381000" y="2743200"/>
          <a:ext cx="8535988" cy="3713163"/>
        </p:xfrm>
        <a:graphic>
          <a:graphicData uri="http://schemas.openxmlformats.org/drawingml/2006/table">
            <a:tbl>
              <a:tblPr/>
              <a:tblGrid>
                <a:gridCol w="685800"/>
                <a:gridCol w="1774825"/>
                <a:gridCol w="2493963"/>
                <a:gridCol w="3581400"/>
              </a:tblGrid>
              <a:tr h="7589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TT</a:t>
                      </a:r>
                    </a:p>
                  </a:txBody>
                  <a:tcPr marL="90000" marR="90000" marT="150143" marB="46807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Thêi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Gian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.VnTime" pitchFamily="34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Ngư­êi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l·nh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®¹o 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ĐÞa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bµn ho¹t ®éng 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01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1</a:t>
                      </a:r>
                    </a:p>
                  </a:txBody>
                  <a:tcPr marL="90000" marR="90000" marT="150143" marB="46807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1737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NguyÔn D­¬ng H­ng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S¬n T©y.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3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2</a:t>
                      </a:r>
                    </a:p>
                  </a:txBody>
                  <a:tcPr marL="90000" marR="90000" marT="150143" marB="46807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1738-1770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Lª Duy MËt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Thanh Ho¸, NghÖ An .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78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3</a:t>
                      </a:r>
                    </a:p>
                  </a:txBody>
                  <a:tcPr marL="90000" marR="90000" marT="150143" marB="46807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1740-1751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NguyÔn Danh Ph­¬ng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Tam §¶o, S¬n T©y, Tuyªn Quang.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8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4</a:t>
                      </a:r>
                    </a:p>
                  </a:txBody>
                  <a:tcPr marL="90000" marR="90000" marT="150143" marB="46807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1741-1751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NguyÔn H÷u CÇu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§å S¬n, Kinh B¾c, S¬n Nam, Thanh Ho¸, NghÖ An .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8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5</a:t>
                      </a:r>
                    </a:p>
                  </a:txBody>
                  <a:tcPr marL="90000" marR="90000" marT="150143" marB="46807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1739-1769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Hoµng C«ng ChÊt 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S¬n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Nam,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T©y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B¾c . 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5" name="Rectangle 51"/>
          <p:cNvSpPr>
            <a:spLocks noChangeArrowheads="1"/>
          </p:cNvSpPr>
          <p:nvPr/>
        </p:nvSpPr>
        <p:spPr bwMode="auto">
          <a:xfrm>
            <a:off x="381000" y="3505200"/>
            <a:ext cx="685800" cy="53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381000" y="4495800"/>
            <a:ext cx="685800" cy="609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381000" y="5105400"/>
            <a:ext cx="685800" cy="838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381000" y="5943600"/>
            <a:ext cx="6858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381000" y="4038600"/>
            <a:ext cx="6858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1066800" y="3505200"/>
            <a:ext cx="1752600" cy="53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>
              <a:lnSpc>
                <a:spcPct val="80000"/>
              </a:lnSpc>
              <a:spcBef>
                <a:spcPts val="5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5050"/>
                </a:solidFill>
                <a:ea typeface="Microsoft YaHei" charset="0"/>
                <a:cs typeface="Microsoft YaHei" charset="0"/>
              </a:rPr>
              <a:t>1737</a:t>
            </a:r>
            <a:endParaRPr lang="en-US" dirty="0">
              <a:solidFill>
                <a:srgbClr val="FF505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321" name="Rectangle 57"/>
          <p:cNvSpPr>
            <a:spLocks noChangeArrowheads="1"/>
          </p:cNvSpPr>
          <p:nvPr/>
        </p:nvSpPr>
        <p:spPr bwMode="auto">
          <a:xfrm>
            <a:off x="2819400" y="3505200"/>
            <a:ext cx="2514600" cy="53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2" name="Rectangle 58"/>
          <p:cNvSpPr>
            <a:spLocks noChangeArrowheads="1"/>
          </p:cNvSpPr>
          <p:nvPr/>
        </p:nvSpPr>
        <p:spPr bwMode="auto">
          <a:xfrm>
            <a:off x="5334000" y="3505200"/>
            <a:ext cx="3581400" cy="53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3" name="Rectangle 59"/>
          <p:cNvSpPr>
            <a:spLocks noChangeArrowheads="1"/>
          </p:cNvSpPr>
          <p:nvPr/>
        </p:nvSpPr>
        <p:spPr bwMode="auto">
          <a:xfrm>
            <a:off x="1066800" y="4038600"/>
            <a:ext cx="17526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>
              <a:lnSpc>
                <a:spcPct val="80000"/>
              </a:lnSpc>
              <a:spcBef>
                <a:spcPts val="5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5050"/>
                </a:solidFill>
                <a:ea typeface="Microsoft YaHei" charset="0"/>
                <a:cs typeface="Microsoft YaHei" charset="0"/>
              </a:rPr>
              <a:t>1738-1770</a:t>
            </a:r>
            <a:endParaRPr lang="en-US" dirty="0">
              <a:solidFill>
                <a:srgbClr val="FF505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324" name="Rectangle 60"/>
          <p:cNvSpPr>
            <a:spLocks noChangeArrowheads="1"/>
          </p:cNvSpPr>
          <p:nvPr/>
        </p:nvSpPr>
        <p:spPr bwMode="auto">
          <a:xfrm>
            <a:off x="2819400" y="4038600"/>
            <a:ext cx="25146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5334000" y="4038600"/>
            <a:ext cx="35814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6" name="Rectangle 62"/>
          <p:cNvSpPr>
            <a:spLocks noChangeArrowheads="1"/>
          </p:cNvSpPr>
          <p:nvPr/>
        </p:nvSpPr>
        <p:spPr bwMode="auto">
          <a:xfrm>
            <a:off x="1066800" y="4495800"/>
            <a:ext cx="1752600" cy="609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>
              <a:lnSpc>
                <a:spcPct val="80000"/>
              </a:lnSpc>
              <a:spcBef>
                <a:spcPts val="5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5050"/>
                </a:solidFill>
                <a:ea typeface="Microsoft YaHei" charset="0"/>
                <a:cs typeface="Microsoft YaHei" charset="0"/>
              </a:rPr>
              <a:t>1740-1751</a:t>
            </a:r>
            <a:endParaRPr lang="en-US" dirty="0">
              <a:solidFill>
                <a:srgbClr val="FF505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327" name="Rectangle 63"/>
          <p:cNvSpPr>
            <a:spLocks noChangeArrowheads="1"/>
          </p:cNvSpPr>
          <p:nvPr/>
        </p:nvSpPr>
        <p:spPr bwMode="auto">
          <a:xfrm>
            <a:off x="5334000" y="4495800"/>
            <a:ext cx="3581400" cy="609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8" name="Rectangle 64"/>
          <p:cNvSpPr>
            <a:spLocks noChangeArrowheads="1"/>
          </p:cNvSpPr>
          <p:nvPr/>
        </p:nvSpPr>
        <p:spPr bwMode="auto">
          <a:xfrm>
            <a:off x="2819400" y="4495800"/>
            <a:ext cx="2514600" cy="609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9" name="Rectangle 65"/>
          <p:cNvSpPr>
            <a:spLocks noChangeArrowheads="1"/>
          </p:cNvSpPr>
          <p:nvPr/>
        </p:nvSpPr>
        <p:spPr bwMode="auto">
          <a:xfrm>
            <a:off x="1066800" y="5105400"/>
            <a:ext cx="1752600" cy="838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>
              <a:lnSpc>
                <a:spcPct val="80000"/>
              </a:lnSpc>
              <a:spcBef>
                <a:spcPts val="5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5050"/>
                </a:solidFill>
                <a:ea typeface="Microsoft YaHei" charset="0"/>
                <a:cs typeface="Microsoft YaHei" charset="0"/>
              </a:rPr>
              <a:t>1741-1751</a:t>
            </a:r>
            <a:endParaRPr lang="en-US" dirty="0">
              <a:solidFill>
                <a:srgbClr val="FF505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330" name="Rectangle 66"/>
          <p:cNvSpPr>
            <a:spLocks noChangeArrowheads="1"/>
          </p:cNvSpPr>
          <p:nvPr/>
        </p:nvSpPr>
        <p:spPr bwMode="auto">
          <a:xfrm>
            <a:off x="5334000" y="5105400"/>
            <a:ext cx="3581400" cy="91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Rectangle 67"/>
          <p:cNvSpPr>
            <a:spLocks noChangeArrowheads="1"/>
          </p:cNvSpPr>
          <p:nvPr/>
        </p:nvSpPr>
        <p:spPr bwMode="auto">
          <a:xfrm flipV="1">
            <a:off x="2819400" y="5943600"/>
            <a:ext cx="25146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Rectangle 68"/>
          <p:cNvSpPr>
            <a:spLocks noChangeArrowheads="1"/>
          </p:cNvSpPr>
          <p:nvPr/>
        </p:nvSpPr>
        <p:spPr bwMode="auto">
          <a:xfrm>
            <a:off x="1066800" y="5943600"/>
            <a:ext cx="17526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>
              <a:lnSpc>
                <a:spcPct val="80000"/>
              </a:lnSpc>
              <a:spcBef>
                <a:spcPts val="5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5050"/>
                </a:solidFill>
                <a:ea typeface="Microsoft YaHei" charset="0"/>
                <a:cs typeface="Microsoft YaHei" charset="0"/>
              </a:rPr>
              <a:t>1739-1769</a:t>
            </a:r>
            <a:endParaRPr lang="en-US" dirty="0">
              <a:solidFill>
                <a:srgbClr val="FF505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1333" name="Rectangle 69"/>
          <p:cNvSpPr>
            <a:spLocks noChangeArrowheads="1"/>
          </p:cNvSpPr>
          <p:nvPr/>
        </p:nvSpPr>
        <p:spPr bwMode="auto">
          <a:xfrm>
            <a:off x="5334000" y="5943600"/>
            <a:ext cx="35814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4" name="Rectangle 70"/>
          <p:cNvSpPr>
            <a:spLocks noChangeArrowheads="1"/>
          </p:cNvSpPr>
          <p:nvPr/>
        </p:nvSpPr>
        <p:spPr bwMode="auto">
          <a:xfrm>
            <a:off x="2819400" y="5105400"/>
            <a:ext cx="2514600" cy="838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94" name="Straight Connector 29"/>
          <p:cNvCxnSpPr>
            <a:cxnSpLocks noChangeShapeType="1"/>
          </p:cNvCxnSpPr>
          <p:nvPr/>
        </p:nvCxnSpPr>
        <p:spPr bwMode="auto">
          <a:xfrm rot="5400000">
            <a:off x="722313" y="3086100"/>
            <a:ext cx="6873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5" name="Straight Connector 35"/>
          <p:cNvCxnSpPr>
            <a:cxnSpLocks noChangeShapeType="1"/>
          </p:cNvCxnSpPr>
          <p:nvPr/>
        </p:nvCxnSpPr>
        <p:spPr bwMode="auto">
          <a:xfrm rot="5400000">
            <a:off x="2438401" y="3124200"/>
            <a:ext cx="7620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6" name="Straight Connector 37"/>
          <p:cNvCxnSpPr>
            <a:cxnSpLocks noChangeShapeType="1"/>
          </p:cNvCxnSpPr>
          <p:nvPr/>
        </p:nvCxnSpPr>
        <p:spPr bwMode="auto">
          <a:xfrm rot="5400000">
            <a:off x="4991101" y="3086100"/>
            <a:ext cx="6858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81000" y="346433"/>
            <a:ext cx="830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  <a:latin typeface=".VnTime new roman"/>
              </a:rPr>
              <a:t>?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Thảo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luận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Điền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tên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người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lãnh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đạo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và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địa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bàn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hoạt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động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của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các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cuộc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khởi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nghĩa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theo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thời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gian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.VnTime new roman"/>
              </a:rPr>
              <a:t>sau</a:t>
            </a:r>
            <a:r>
              <a:rPr lang="en-US" sz="2800" i="1" dirty="0" smtClean="0">
                <a:solidFill>
                  <a:srgbClr val="FF0000"/>
                </a:solidFill>
                <a:latin typeface=".VnTime new roman"/>
              </a:rPr>
              <a:t>:</a:t>
            </a:r>
            <a:endParaRPr lang="en-US" sz="2800" i="1" dirty="0">
              <a:solidFill>
                <a:srgbClr val="FF0000"/>
              </a:solidFill>
              <a:latin typeface=".VnTime new roman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81000" y="2881313"/>
            <a:ext cx="0" cy="6238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81000" y="2743199"/>
            <a:ext cx="85344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6477000" y="2514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28600" y="30480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371600" y="29718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40697"/>
              </p:ext>
            </p:extLst>
          </p:nvPr>
        </p:nvGraphicFramePr>
        <p:xfrm>
          <a:off x="381000" y="2743200"/>
          <a:ext cx="8534400" cy="3713163"/>
        </p:xfrm>
        <a:graphic>
          <a:graphicData uri="http://schemas.openxmlformats.org/drawingml/2006/table">
            <a:tbl>
              <a:tblPr/>
              <a:tblGrid>
                <a:gridCol w="685800"/>
                <a:gridCol w="1774825"/>
                <a:gridCol w="2492375"/>
                <a:gridCol w="3581400"/>
              </a:tblGrid>
              <a:tr h="7589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TT</a:t>
                      </a:r>
                    </a:p>
                  </a:txBody>
                  <a:tcPr marL="90000" marR="90000" marT="150143" marB="46807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Thêi Gian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Ngư­êi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l·nh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®¹o 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ĐÞa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bµn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ho¹t ®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éng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01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1</a:t>
                      </a:r>
                    </a:p>
                  </a:txBody>
                  <a:tcPr marL="90000" marR="90000" marT="150143" marB="46807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1737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NguyÔn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D­ư¬ng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Hư­ng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.VnTime" pitchFamily="34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S¬n T©y.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3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2</a:t>
                      </a:r>
                    </a:p>
                  </a:txBody>
                  <a:tcPr marL="90000" marR="90000" marT="150143" marB="46807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1738-1770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Lª Duy MËt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Thanh Ho¸, NghÖ An .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78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3</a:t>
                      </a:r>
                    </a:p>
                  </a:txBody>
                  <a:tcPr marL="90000" marR="90000" marT="150143" marB="46807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1740-1751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NguyÔn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Danh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Phư­¬ng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.VnTime" pitchFamily="34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Tam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Đ¶o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S¬n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T©y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Tuyªn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Quang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.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8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4</a:t>
                      </a:r>
                    </a:p>
                  </a:txBody>
                  <a:tcPr marL="90000" marR="90000" marT="150143" marB="46807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1741-1751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NguyÔn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Hữu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CÇu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.VnTime" pitchFamily="34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Đå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S¬n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Kinh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B¾c,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S¬n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Nam,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Thanh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Ho¸,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NghÖ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An .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8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5</a:t>
                      </a:r>
                    </a:p>
                  </a:txBody>
                  <a:tcPr marL="90000" marR="90000" marT="150143" marB="46807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1739-1769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Hoµng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C«ng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ChÊt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 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.VnTime" pitchFamily="34" charset="0"/>
                          <a:ea typeface="Microsoft YaHei" charset="0"/>
                          <a:cs typeface="Microsoft YaHei" charset="0"/>
                        </a:rPr>
                        <a:t>S¬n Nam, T©y B¾c . </a:t>
                      </a:r>
                    </a:p>
                  </a:txBody>
                  <a:tcPr marL="90000" marR="90000" marT="150143" marB="46807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3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307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40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15000"/>
            <a:ext cx="307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609600" y="0"/>
            <a:ext cx="7539038" cy="6853238"/>
            <a:chOff x="384" y="0"/>
            <a:chExt cx="4749" cy="4317"/>
          </a:xfrm>
        </p:grpSpPr>
        <p:pic>
          <p:nvPicPr>
            <p:cNvPr id="13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4749" cy="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39" name="Text Box 3"/>
            <p:cNvSpPr txBox="1">
              <a:spLocks noChangeArrowheads="1"/>
            </p:cNvSpPr>
            <p:nvPr/>
          </p:nvSpPr>
          <p:spPr bwMode="auto">
            <a:xfrm>
              <a:off x="384" y="0"/>
              <a:ext cx="4749" cy="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15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342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724400" y="31242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sz="1600" b="1">
                <a:solidFill>
                  <a:srgbClr val="6600FF"/>
                </a:solidFill>
                <a:latin typeface="Times New Roman" panose="02020603050405020304" pitchFamily="18" charset="0"/>
              </a:rPr>
              <a:t>Lê Duy Mật</a:t>
            </a:r>
          </a:p>
        </p:txBody>
      </p:sp>
      <p:grpSp>
        <p:nvGrpSpPr>
          <p:cNvPr id="13319" name="Group 8"/>
          <p:cNvGrpSpPr>
            <a:grpSpLocks/>
          </p:cNvGrpSpPr>
          <p:nvPr/>
        </p:nvGrpSpPr>
        <p:grpSpPr bwMode="auto">
          <a:xfrm>
            <a:off x="2286000" y="1981200"/>
            <a:ext cx="2281238" cy="568325"/>
            <a:chOff x="1440" y="1248"/>
            <a:chExt cx="1437" cy="358"/>
          </a:xfrm>
        </p:grpSpPr>
        <p:sp>
          <p:nvSpPr>
            <p:cNvPr id="13336" name="Text Box 9"/>
            <p:cNvSpPr txBox="1">
              <a:spLocks noChangeArrowheads="1"/>
            </p:cNvSpPr>
            <p:nvPr/>
          </p:nvSpPr>
          <p:spPr bwMode="auto">
            <a:xfrm>
              <a:off x="1440" y="1394"/>
              <a:ext cx="143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.VnTime" panose="020B7200000000000000" pitchFamily="34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.VnTime" panose="020B7200000000000000" pitchFamily="34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.VnTime" panose="020B7200000000000000" pitchFamily="34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.VnTime" panose="020B7200000000000000" pitchFamily="34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.VnTime" panose="020B7200000000000000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.VnTime" panose="020B7200000000000000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.VnTime" panose="020B7200000000000000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.VnTime" panose="020B7200000000000000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.VnTime" panose="020B7200000000000000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000"/>
                </a:spcBef>
                <a:buClrTx/>
                <a:buFontTx/>
                <a:buNone/>
              </a:pPr>
              <a:r>
                <a:rPr lang="en-US" sz="1600" b="1">
                  <a:solidFill>
                    <a:srgbClr val="6600CC"/>
                  </a:solidFill>
                  <a:latin typeface="Times New Roman" panose="02020603050405020304" pitchFamily="18" charset="0"/>
                </a:rPr>
                <a:t>Nguyễn Dương Hưng</a:t>
              </a:r>
            </a:p>
          </p:txBody>
        </p:sp>
        <p:sp>
          <p:nvSpPr>
            <p:cNvPr id="13337" name="Line 10"/>
            <p:cNvSpPr>
              <a:spLocks noChangeShapeType="1"/>
            </p:cNvSpPr>
            <p:nvPr/>
          </p:nvSpPr>
          <p:spPr bwMode="auto">
            <a:xfrm flipV="1">
              <a:off x="2448" y="1247"/>
              <a:ext cx="93" cy="195"/>
            </a:xfrm>
            <a:prstGeom prst="line">
              <a:avLst/>
            </a:prstGeom>
            <a:noFill/>
            <a:ln w="936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4724400" y="106680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sz="1600" b="1">
                <a:solidFill>
                  <a:srgbClr val="6600CC"/>
                </a:solidFill>
                <a:latin typeface="Times New Roman" panose="02020603050405020304" pitchFamily="18" charset="0"/>
              </a:rPr>
              <a:t>Nguyễn Danh Phương</a:t>
            </a:r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 flipH="1">
            <a:off x="4567238" y="1295400"/>
            <a:ext cx="238125" cy="152400"/>
          </a:xfrm>
          <a:prstGeom prst="line">
            <a:avLst/>
          </a:prstGeom>
          <a:noFill/>
          <a:ln w="936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234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293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93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5" name="Text Box 16"/>
          <p:cNvSpPr txBox="1">
            <a:spLocks noChangeArrowheads="1"/>
          </p:cNvSpPr>
          <p:nvPr/>
        </p:nvSpPr>
        <p:spPr bwMode="auto">
          <a:xfrm>
            <a:off x="6553200" y="2057400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sz="1600" b="1">
                <a:solidFill>
                  <a:srgbClr val="6600CC"/>
                </a:solidFill>
                <a:latin typeface="Times New Roman" panose="02020603050405020304" pitchFamily="18" charset="0"/>
              </a:rPr>
              <a:t>Nguyễn Hữu Cầu</a:t>
            </a:r>
          </a:p>
        </p:txBody>
      </p:sp>
      <p:sp>
        <p:nvSpPr>
          <p:cNvPr id="13326" name="Line 17"/>
          <p:cNvSpPr>
            <a:spLocks noChangeShapeType="1"/>
          </p:cNvSpPr>
          <p:nvPr/>
        </p:nvSpPr>
        <p:spPr bwMode="auto">
          <a:xfrm flipH="1" flipV="1">
            <a:off x="5856287" y="2057399"/>
            <a:ext cx="777875" cy="157163"/>
          </a:xfrm>
          <a:prstGeom prst="line">
            <a:avLst/>
          </a:prstGeom>
          <a:noFill/>
          <a:ln w="936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8" name="Text Box 19"/>
          <p:cNvSpPr txBox="1">
            <a:spLocks noChangeArrowheads="1"/>
          </p:cNvSpPr>
          <p:nvPr/>
        </p:nvSpPr>
        <p:spPr bwMode="auto">
          <a:xfrm>
            <a:off x="685800" y="155257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sz="1600" b="1">
                <a:solidFill>
                  <a:srgbClr val="6600CC"/>
                </a:solidFill>
                <a:latin typeface="Times New Roman" panose="02020603050405020304" pitchFamily="18" charset="0"/>
              </a:rPr>
              <a:t>Hoàng Công Chất</a:t>
            </a:r>
          </a:p>
        </p:txBody>
      </p:sp>
      <p:sp>
        <p:nvSpPr>
          <p:cNvPr id="13329" name="Line 20"/>
          <p:cNvSpPr>
            <a:spLocks noChangeShapeType="1"/>
          </p:cNvSpPr>
          <p:nvPr/>
        </p:nvSpPr>
        <p:spPr bwMode="auto">
          <a:xfrm flipH="1" flipV="1">
            <a:off x="1900238" y="1290638"/>
            <a:ext cx="390525" cy="390525"/>
          </a:xfrm>
          <a:prstGeom prst="line">
            <a:avLst/>
          </a:prstGeom>
          <a:noFill/>
          <a:ln w="936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381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31" name="Line 22"/>
          <p:cNvSpPr>
            <a:spLocks noChangeShapeType="1"/>
          </p:cNvSpPr>
          <p:nvPr/>
        </p:nvSpPr>
        <p:spPr bwMode="auto">
          <a:xfrm flipH="1">
            <a:off x="3881438" y="3352800"/>
            <a:ext cx="1000125" cy="1588"/>
          </a:xfrm>
          <a:prstGeom prst="line">
            <a:avLst/>
          </a:prstGeom>
          <a:noFill/>
          <a:ln w="936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234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234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234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9400"/>
            <a:ext cx="838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6294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048000" y="2209800"/>
            <a:ext cx="495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vi-VN" sz="2000">
              <a:solidFill>
                <a:srgbClr val="FF0066"/>
              </a:solidFill>
              <a:latin typeface="VNI-Times" pitchFamily="2" charset="0"/>
            </a:endParaRPr>
          </a:p>
          <a:p>
            <a:pPr eaLnBrk="1" hangingPunct="1">
              <a:buClrTx/>
              <a:buFontTx/>
              <a:buNone/>
            </a:pPr>
            <a:endParaRPr lang="vi-VN" sz="200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3886200" y="2514600"/>
            <a:ext cx="381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6294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6294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6294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3505200" y="51816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7056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1219200" y="2590800"/>
            <a:ext cx="708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lớn,khắp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0" name="TextBox 14"/>
          <p:cNvSpPr txBox="1">
            <a:spLocks noChangeArrowheads="1"/>
          </p:cNvSpPr>
          <p:nvPr/>
        </p:nvSpPr>
        <p:spPr bwMode="auto">
          <a:xfrm>
            <a:off x="1143000" y="914400"/>
            <a:ext cx="6705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</a:rPr>
              <a:t>?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nhận xét về địa bàn hoạt động của các cuộc khởi nghĩa?</a:t>
            </a:r>
          </a:p>
        </p:txBody>
      </p:sp>
      <p:sp>
        <p:nvSpPr>
          <p:cNvPr id="14351" name="TextBox 15"/>
          <p:cNvSpPr txBox="1">
            <a:spLocks noChangeArrowheads="1"/>
          </p:cNvSpPr>
          <p:nvPr/>
        </p:nvSpPr>
        <p:spPr bwMode="auto">
          <a:xfrm>
            <a:off x="609600" y="38100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+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(1741-1751)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+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(1739-1769)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143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838200"/>
            <a:ext cx="9144000" cy="4876800"/>
          </a:xfrm>
          <a:prstGeom prst="horizontalScroll">
            <a:avLst>
              <a:gd name="adj" fmla="val 12500"/>
            </a:avLst>
          </a:prstGeom>
          <a:solidFill>
            <a:srgbClr val="ECEDB1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813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        </a:t>
            </a:r>
            <a:r>
              <a:rPr lang="en-US" sz="2800" b="1" i="1" dirty="0" err="1">
                <a:solidFill>
                  <a:srgbClr val="9933FF"/>
                </a:solidFill>
              </a:rPr>
              <a:t>NguyÔn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Hữu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CÇu</a:t>
            </a:r>
            <a:r>
              <a:rPr lang="en-US" sz="2800" b="1" i="1" dirty="0">
                <a:solidFill>
                  <a:srgbClr val="9933FF"/>
                </a:solidFill>
              </a:rPr>
              <a:t>( </a:t>
            </a:r>
            <a:r>
              <a:rPr lang="en-US" sz="2800" b="1" i="1" dirty="0" err="1">
                <a:solidFill>
                  <a:srgbClr val="9933FF"/>
                </a:solidFill>
              </a:rPr>
              <a:t>QuËn</a:t>
            </a:r>
            <a:r>
              <a:rPr lang="en-US" sz="2800" b="1" i="1" dirty="0">
                <a:solidFill>
                  <a:srgbClr val="9933FF"/>
                </a:solidFill>
              </a:rPr>
              <a:t> He</a:t>
            </a:r>
            <a:r>
              <a:rPr lang="en-US" sz="2800" b="1" i="1" dirty="0" smtClean="0">
                <a:solidFill>
                  <a:srgbClr val="9933FF"/>
                </a:solidFill>
              </a:rPr>
              <a:t>), </a:t>
            </a:r>
            <a:r>
              <a:rPr lang="en-US" sz="2800" b="1" i="1" dirty="0" err="1">
                <a:solidFill>
                  <a:srgbClr val="9933FF"/>
                </a:solidFill>
              </a:rPr>
              <a:t>XuÊt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th©n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trong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mét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gia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smtClean="0">
                <a:solidFill>
                  <a:srgbClr val="9933FF"/>
                </a:solidFill>
              </a:rPr>
              <a:t>®</a:t>
            </a:r>
            <a:r>
              <a:rPr lang="en-US" sz="2800" b="1" i="1" dirty="0" err="1">
                <a:solidFill>
                  <a:srgbClr val="9933FF"/>
                </a:solidFill>
                <a:latin typeface=".VnTime new roman"/>
              </a:rPr>
              <a:t>ì</a:t>
            </a:r>
            <a:r>
              <a:rPr lang="en-US" sz="2800" b="1" i="1" dirty="0" err="1" smtClean="0">
                <a:solidFill>
                  <a:srgbClr val="9933FF"/>
                </a:solidFill>
              </a:rPr>
              <a:t>nh</a:t>
            </a:r>
            <a:r>
              <a:rPr lang="en-US" sz="2800" b="1" i="1" dirty="0" smtClean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n«ng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d©n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nghÌo</a:t>
            </a:r>
            <a:r>
              <a:rPr lang="en-US" sz="2800" b="1" i="1" dirty="0">
                <a:solidFill>
                  <a:srgbClr val="9933FF"/>
                </a:solidFill>
              </a:rPr>
              <a:t>  t¹i </a:t>
            </a:r>
            <a:r>
              <a:rPr lang="en-US" sz="2800" b="1" i="1" dirty="0" err="1">
                <a:solidFill>
                  <a:srgbClr val="9933FF"/>
                </a:solidFill>
              </a:rPr>
              <a:t>L«i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Đ</a:t>
            </a:r>
            <a:r>
              <a:rPr lang="en-US" sz="2800" b="1" i="1" dirty="0" err="1" smtClean="0">
                <a:solidFill>
                  <a:srgbClr val="9933FF"/>
                </a:solidFill>
              </a:rPr>
              <a:t>éng-Thanh</a:t>
            </a:r>
            <a:r>
              <a:rPr lang="en-US" sz="2800" b="1" i="1" dirty="0" smtClean="0">
                <a:solidFill>
                  <a:srgbClr val="9933FF"/>
                </a:solidFill>
              </a:rPr>
              <a:t> </a:t>
            </a:r>
            <a:r>
              <a:rPr lang="en-US" sz="2800" b="1" i="1" dirty="0">
                <a:solidFill>
                  <a:srgbClr val="9933FF"/>
                </a:solidFill>
              </a:rPr>
              <a:t>Hµ- </a:t>
            </a:r>
            <a:r>
              <a:rPr lang="en-US" sz="2800" b="1" i="1" dirty="0" err="1">
                <a:solidFill>
                  <a:srgbClr val="9933FF"/>
                </a:solidFill>
              </a:rPr>
              <a:t>H¶i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 smtClean="0">
                <a:solidFill>
                  <a:srgbClr val="9933FF"/>
                </a:solidFill>
              </a:rPr>
              <a:t>Dư­¬ng.</a:t>
            </a:r>
            <a:r>
              <a:rPr lang="en-US" sz="2800" i="1" dirty="0" err="1" smtClean="0">
                <a:solidFill>
                  <a:srgbClr val="9933FF"/>
                </a:solidFill>
                <a:latin typeface=".VnTime new roman"/>
              </a:rPr>
              <a:t>Ông</a:t>
            </a:r>
            <a:r>
              <a:rPr lang="en-US" sz="2800" i="1" dirty="0" smtClean="0">
                <a:solidFill>
                  <a:srgbClr val="9933FF"/>
                </a:solidFill>
                <a:latin typeface=".VnTime new roman"/>
              </a:rPr>
              <a:t>  </a:t>
            </a:r>
            <a:r>
              <a:rPr lang="en-US" sz="2800" b="1" i="1" dirty="0">
                <a:solidFill>
                  <a:srgbClr val="9933FF"/>
                </a:solidFill>
              </a:rPr>
              <a:t>l</a:t>
            </a:r>
            <a:r>
              <a:rPr lang="en-US" sz="2800" b="1" i="1" dirty="0" smtClean="0">
                <a:solidFill>
                  <a:srgbClr val="9933FF"/>
                </a:solidFill>
              </a:rPr>
              <a:t>µ </a:t>
            </a:r>
            <a:r>
              <a:rPr lang="en-US" sz="2800" b="1" i="1" dirty="0" err="1" smtClean="0">
                <a:solidFill>
                  <a:srgbClr val="9933FF"/>
                </a:solidFill>
              </a:rPr>
              <a:t>ng­ưêi</a:t>
            </a:r>
            <a:r>
              <a:rPr lang="en-US" sz="2800" b="1" i="1" dirty="0" smtClean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v</a:t>
            </a:r>
            <a:r>
              <a:rPr lang="en-US" sz="2800" i="1" dirty="0" err="1">
                <a:solidFill>
                  <a:srgbClr val="9933FF"/>
                </a:solidFill>
              </a:rPr>
              <a:t>ă</a:t>
            </a:r>
            <a:r>
              <a:rPr lang="en-US" sz="2800" b="1" i="1" dirty="0" err="1">
                <a:solidFill>
                  <a:srgbClr val="9933FF"/>
                </a:solidFill>
              </a:rPr>
              <a:t>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vâ</a:t>
            </a:r>
            <a:r>
              <a:rPr lang="en-US" sz="2800" b="1" i="1" dirty="0">
                <a:solidFill>
                  <a:srgbClr val="9933FF"/>
                </a:solidFill>
              </a:rPr>
              <a:t> song </a:t>
            </a:r>
            <a:r>
              <a:rPr lang="en-US" sz="2800" b="1" i="1" dirty="0" err="1">
                <a:solidFill>
                  <a:srgbClr val="9933FF"/>
                </a:solidFill>
              </a:rPr>
              <a:t>toµn</a:t>
            </a:r>
            <a:r>
              <a:rPr lang="en-US" sz="2800" b="1" i="1" dirty="0">
                <a:solidFill>
                  <a:srgbClr val="9933FF"/>
                </a:solidFill>
              </a:rPr>
              <a:t>, l¹i </a:t>
            </a:r>
            <a:r>
              <a:rPr lang="en-US" sz="2800" b="1" i="1" dirty="0" err="1">
                <a:solidFill>
                  <a:srgbClr val="9933FF"/>
                </a:solidFill>
              </a:rPr>
              <a:t>b¬i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léi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rÊt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giái</a:t>
            </a:r>
            <a:r>
              <a:rPr lang="en-US" sz="2800" b="1" i="1" dirty="0">
                <a:solidFill>
                  <a:srgbClr val="9933FF"/>
                </a:solidFill>
              </a:rPr>
              <a:t>. </a:t>
            </a:r>
            <a:r>
              <a:rPr lang="en-US" sz="2800" b="1" i="1" dirty="0" err="1">
                <a:solidFill>
                  <a:srgbClr val="9933FF"/>
                </a:solidFill>
              </a:rPr>
              <a:t>C</a:t>
            </a:r>
            <a:r>
              <a:rPr lang="en-US" sz="2800" i="1" dirty="0" err="1">
                <a:solidFill>
                  <a:srgbClr val="9933FF"/>
                </a:solidFill>
              </a:rPr>
              <a:t>ă</a:t>
            </a:r>
            <a:r>
              <a:rPr lang="en-US" sz="2800" b="1" i="1" dirty="0" err="1">
                <a:solidFill>
                  <a:srgbClr val="9933FF"/>
                </a:solidFill>
              </a:rPr>
              <a:t>m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ghÐt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sù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môc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n¸t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cña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chÕ</a:t>
            </a:r>
            <a:r>
              <a:rPr lang="en-US" sz="2800" b="1" i="1" dirty="0">
                <a:solidFill>
                  <a:srgbClr val="9933FF"/>
                </a:solidFill>
              </a:rPr>
              <a:t> ®é </a:t>
            </a:r>
            <a:r>
              <a:rPr lang="en-US" sz="2800" b="1" i="1" dirty="0" err="1">
                <a:solidFill>
                  <a:srgbClr val="9933FF"/>
                </a:solidFill>
              </a:rPr>
              <a:t>phong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 smtClean="0">
                <a:solidFill>
                  <a:srgbClr val="9933FF"/>
                </a:solidFill>
              </a:rPr>
              <a:t>kiÕn</a:t>
            </a:r>
            <a:r>
              <a:rPr lang="en-US" sz="2800" b="1" i="1" dirty="0" smtClean="0">
                <a:solidFill>
                  <a:srgbClr val="9933FF"/>
                </a:solidFill>
              </a:rPr>
              <a:t>, </a:t>
            </a:r>
            <a:r>
              <a:rPr lang="en-US" sz="2800" b="1" i="1" dirty="0">
                <a:solidFill>
                  <a:srgbClr val="9933FF"/>
                </a:solidFill>
              </a:rPr>
              <a:t>«ng ®· </a:t>
            </a:r>
            <a:r>
              <a:rPr lang="en-US" sz="2800" b="1" i="1" dirty="0" err="1">
                <a:solidFill>
                  <a:srgbClr val="9933FF"/>
                </a:solidFill>
              </a:rPr>
              <a:t>næi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dËy</a:t>
            </a:r>
            <a:r>
              <a:rPr lang="en-US" sz="2800" b="1" i="1" dirty="0">
                <a:solidFill>
                  <a:srgbClr val="9933FF"/>
                </a:solidFill>
              </a:rPr>
              <a:t> ®</a:t>
            </a:r>
            <a:r>
              <a:rPr lang="en-US" sz="2800" b="1" i="1" dirty="0" err="1">
                <a:solidFill>
                  <a:srgbClr val="9933FF"/>
                </a:solidFill>
              </a:rPr>
              <a:t>Êu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tranh</a:t>
            </a:r>
            <a:r>
              <a:rPr lang="en-US" sz="2800" b="1" i="1" dirty="0">
                <a:solidFill>
                  <a:srgbClr val="9933FF"/>
                </a:solidFill>
              </a:rPr>
              <a:t> vµ lµ </a:t>
            </a:r>
            <a:r>
              <a:rPr lang="en-US" sz="2800" b="1" i="1" dirty="0" err="1">
                <a:solidFill>
                  <a:srgbClr val="9933FF"/>
                </a:solidFill>
              </a:rPr>
              <a:t>thñ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lÜnh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tiªu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biÓu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cña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cuéc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khëi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nghÜa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n«ng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d©n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i="1" dirty="0" err="1">
                <a:solidFill>
                  <a:srgbClr val="9933FF"/>
                </a:solidFill>
              </a:rPr>
              <a:t>Đ</a:t>
            </a:r>
            <a:r>
              <a:rPr lang="en-US" sz="2800" b="1" i="1" dirty="0" err="1">
                <a:solidFill>
                  <a:srgbClr val="9933FF"/>
                </a:solidFill>
              </a:rPr>
              <a:t>µng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ngoµi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thÕ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kû</a:t>
            </a:r>
            <a:r>
              <a:rPr lang="en-US" sz="2800" b="1" i="1" dirty="0">
                <a:solidFill>
                  <a:srgbClr val="9933FF"/>
                </a:solidFill>
              </a:rPr>
              <a:t> XVIII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23950" y="6000750"/>
            <a:ext cx="769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L­îc ®å cuéc khëi nghÜa NguyÔn Hữu CÇu (1741 -1751)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1828800"/>
            <a:ext cx="153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153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153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133600"/>
            <a:ext cx="153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76550"/>
            <a:ext cx="153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4" name="AutoShape 8"/>
          <p:cNvSpPr>
            <a:spLocks noChangeArrowheads="1"/>
          </p:cNvSpPr>
          <p:nvPr/>
        </p:nvSpPr>
        <p:spPr bwMode="auto">
          <a:xfrm rot="3360000">
            <a:off x="4841875" y="1716088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-2160000">
            <a:off x="4799013" y="2060575"/>
            <a:ext cx="152400" cy="358775"/>
          </a:xfrm>
          <a:prstGeom prst="downArrow">
            <a:avLst>
              <a:gd name="adj1" fmla="val 50000"/>
              <a:gd name="adj2" fmla="val 58854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9360000">
            <a:off x="5638800" y="1757363"/>
            <a:ext cx="101600" cy="220662"/>
          </a:xfrm>
          <a:prstGeom prst="downArrow">
            <a:avLst>
              <a:gd name="adj1" fmla="val 50000"/>
              <a:gd name="adj2" fmla="val 54297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2700000">
            <a:off x="4625182" y="2388394"/>
            <a:ext cx="138112" cy="762000"/>
          </a:xfrm>
          <a:prstGeom prst="downArrow">
            <a:avLst>
              <a:gd name="adj1" fmla="val 50000"/>
              <a:gd name="adj2" fmla="val 137932"/>
            </a:avLst>
          </a:prstGeom>
          <a:solidFill>
            <a:srgbClr val="FF0000"/>
          </a:solidFill>
          <a:ln w="936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410200" y="198120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US" sz="1200" b="1">
                <a:solidFill>
                  <a:srgbClr val="CC0099"/>
                </a:solidFill>
                <a:latin typeface=".VnArialH" pitchFamily="34" charset="0"/>
              </a:rPr>
              <a:t>H¶i phßng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029200" y="152400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US" sz="1200" b="1">
                <a:solidFill>
                  <a:srgbClr val="CC0099"/>
                </a:solidFill>
                <a:latin typeface=".VnArialH" pitchFamily="34" charset="0"/>
              </a:rPr>
              <a:t>Kinh b¾c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581400" y="190500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US" sz="1200" b="1">
                <a:solidFill>
                  <a:srgbClr val="CC0099"/>
                </a:solidFill>
                <a:latin typeface=".VnArialH" pitchFamily="34" charset="0"/>
              </a:rPr>
              <a:t>Th¨ng lonG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826000" y="231140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US" sz="1200" b="1">
                <a:solidFill>
                  <a:srgbClr val="CC0099"/>
                </a:solidFill>
                <a:latin typeface=".VnArialH" pitchFamily="34" charset="0"/>
              </a:rPr>
              <a:t>S¬n nam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663950" y="277495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US" sz="1200" b="1">
                <a:solidFill>
                  <a:srgbClr val="CC0099"/>
                </a:solidFill>
                <a:latin typeface=".VnArialH" pitchFamily="34" charset="0"/>
              </a:rPr>
              <a:t>Thanh ho¸ 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562600" y="198120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US" sz="1200" b="1">
                <a:solidFill>
                  <a:srgbClr val="CC0099"/>
                </a:solidFill>
                <a:latin typeface=".VnArialH" pitchFamily="34" charset="0"/>
              </a:rPr>
              <a:t>H¶i phßng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0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21" dur="500" autoRev="1" fill="hold"/>
                                        <p:tgtEl>
                                          <p:spTgt spid="14348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2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2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3" dur="500" autoRev="1" fill="hold"/>
                                        <p:tgtEl>
                                          <p:spTgt spid="14346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8" dur="500" autoRev="1" fill="hold"/>
                                        <p:tgtEl>
                                          <p:spTgt spid="14349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4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5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51" dur="500" autoRev="1" fill="hold"/>
                                        <p:tgtEl>
                                          <p:spTgt spid="14350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5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1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62" dur="500" autoRev="1" fill="hold"/>
                                        <p:tgtEl>
                                          <p:spTgt spid="14351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65" dur="500" autoRev="1" fill="hold"/>
                                        <p:tgtEl>
                                          <p:spTgt spid="14344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8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70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1" dur="500" autoRev="1" fill="hold"/>
                                        <p:tgtEl>
                                          <p:spTgt spid="14345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7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0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6" presetClass="emph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82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3" dur="500" autoRev="1" fill="hold"/>
                                        <p:tgtEl>
                                          <p:spTgt spid="14347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87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8" dur="500" autoRev="1" fill="hold"/>
                                        <p:tgtEl>
                                          <p:spTgt spid="14352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9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7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98" dur="500" autoRev="1" fill="hold"/>
                                        <p:tgtEl>
                                          <p:spTgt spid="14353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101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4" grpId="1" animBg="1"/>
      <p:bldP spid="14345" grpId="0" animBg="1"/>
      <p:bldP spid="14345" grpId="1" animBg="1"/>
      <p:bldP spid="14346" grpId="0" animBg="1"/>
      <p:bldP spid="14346" grpId="1" animBg="1"/>
      <p:bldP spid="14347" grpId="0" animBg="1"/>
      <p:bldP spid="143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55626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876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Thủ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lĩnh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Nguyễn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Hữu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Cầu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8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9213"/>
            <a:ext cx="838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57413" y="457200"/>
            <a:ext cx="3962400" cy="533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sz="2800" b="1" i="1" dirty="0">
                <a:solidFill>
                  <a:srgbClr val="FF0000"/>
                </a:solidFill>
                <a:latin typeface="VNI-Times" pitchFamily="2" charset="0"/>
              </a:rPr>
              <a:t>KIEÅM TRA BAØI CUÕ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1000" y="1066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1000" y="17526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sz="2400">
              <a:solidFill>
                <a:srgbClr val="FF0066"/>
              </a:solidFill>
              <a:latin typeface="VNI-Times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vi-VN" sz="240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914400" y="26670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066800" y="335280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990600" y="4267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066800" y="5334000"/>
            <a:ext cx="518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28600" y="990600"/>
            <a:ext cx="8534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  </a:t>
            </a:r>
            <a:endParaRPr lang="en-US" b="1">
              <a:solidFill>
                <a:srgbClr val="00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75617"/>
              </p:ext>
            </p:extLst>
          </p:nvPr>
        </p:nvGraphicFramePr>
        <p:xfrm>
          <a:off x="609600" y="1397000"/>
          <a:ext cx="7696200" cy="317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5791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 marT="45725" marB="45725"/>
                </a:tc>
              </a:tr>
              <a:tr h="51821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1,Trạng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Trình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A,Chữ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Quốc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Ngữ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</a:tr>
              <a:tr h="51821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2,Kẻ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Chợ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B,Nguyễn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Bỉnh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Khiêm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</a:tr>
              <a:tr h="51821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3,Thế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kỉ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XVII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C,Bát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Tràng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(HN)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</a:tr>
              <a:tr h="43158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4,Gốm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D,Thăng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Long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</a:tr>
              <a:tr h="518212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5155" name="TextBox 7"/>
          <p:cNvSpPr txBox="1">
            <a:spLocks noChangeArrowheads="1"/>
          </p:cNvSpPr>
          <p:nvPr/>
        </p:nvSpPr>
        <p:spPr bwMode="auto">
          <a:xfrm>
            <a:off x="1371600" y="4953000"/>
            <a:ext cx="647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.VnTime new roman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Time new roman"/>
              </a:rPr>
              <a:t>án</a:t>
            </a:r>
            <a:r>
              <a:rPr lang="en-US" sz="3200" dirty="0">
                <a:solidFill>
                  <a:srgbClr val="0000FF"/>
                </a:solidFill>
                <a:latin typeface=".VnTime new roman"/>
              </a:rPr>
              <a:t>: 1-B  ; 2-D  ;3-A;  4-C</a:t>
            </a: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V="1">
            <a:off x="2819401" y="2224087"/>
            <a:ext cx="1747980" cy="105092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2438400" y="2817813"/>
            <a:ext cx="2286000" cy="1042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 flipV="1">
            <a:off x="1944309" y="3352799"/>
            <a:ext cx="2623072" cy="4810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800" smtClean="0">
              <a:solidFill>
                <a:srgbClr val="FFFFFF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2947987" y="2206909"/>
            <a:ext cx="1619393" cy="53470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42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5" grpId="0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-228600" y="457200"/>
            <a:ext cx="9372600" cy="5334000"/>
          </a:xfrm>
          <a:prstGeom prst="horizontalScroll">
            <a:avLst>
              <a:gd name="adj" fmla="val 12500"/>
            </a:avLst>
          </a:prstGeom>
          <a:solidFill>
            <a:srgbClr val="ECEDB1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38138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</a:rPr>
              <a:t>       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</a:rPr>
              <a:t>      </a:t>
            </a:r>
            <a:r>
              <a:rPr lang="en-US" sz="2800" b="1" i="1" dirty="0" err="1">
                <a:solidFill>
                  <a:srgbClr val="9933FF"/>
                </a:solidFill>
              </a:rPr>
              <a:t>Hoµng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C«ng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ChÊt</a:t>
            </a:r>
            <a:r>
              <a:rPr lang="en-US" sz="2800" b="1" i="1" dirty="0">
                <a:solidFill>
                  <a:srgbClr val="9933FF"/>
                </a:solidFill>
              </a:rPr>
              <a:t> hay </a:t>
            </a:r>
            <a:r>
              <a:rPr lang="en-US" sz="2800" b="1" i="1" dirty="0" err="1">
                <a:solidFill>
                  <a:srgbClr val="9933FF"/>
                </a:solidFill>
              </a:rPr>
              <a:t>cßn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gäi</a:t>
            </a:r>
            <a:r>
              <a:rPr lang="en-US" sz="2800" b="1" i="1" dirty="0">
                <a:solidFill>
                  <a:srgbClr val="9933FF"/>
                </a:solidFill>
              </a:rPr>
              <a:t> lµ </a:t>
            </a:r>
            <a:r>
              <a:rPr lang="en-US" sz="2800" b="1" i="1" dirty="0" err="1">
                <a:solidFill>
                  <a:srgbClr val="9933FF"/>
                </a:solidFill>
              </a:rPr>
              <a:t>Hoµng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 smtClean="0">
                <a:solidFill>
                  <a:srgbClr val="9933FF"/>
                </a:solidFill>
              </a:rPr>
              <a:t>C«ng</a:t>
            </a:r>
            <a:r>
              <a:rPr lang="en-US" sz="2800" b="1" i="1" dirty="0" smtClean="0">
                <a:solidFill>
                  <a:srgbClr val="9933FF"/>
                </a:solidFill>
              </a:rPr>
              <a:t>­ </a:t>
            </a:r>
            <a:r>
              <a:rPr lang="en-US" sz="2800" b="1" i="1" dirty="0" err="1" smtClean="0">
                <a:solidFill>
                  <a:srgbClr val="9933FF"/>
                </a:solidFill>
              </a:rPr>
              <a:t>Thư</a:t>
            </a:r>
            <a:r>
              <a:rPr lang="en-US" sz="2800" b="1" i="1" dirty="0" smtClean="0">
                <a:solidFill>
                  <a:srgbClr val="9933FF"/>
                </a:solidFill>
              </a:rPr>
              <a:t> </a:t>
            </a:r>
            <a:r>
              <a:rPr lang="en-US" sz="2800" b="1" i="1" dirty="0">
                <a:solidFill>
                  <a:srgbClr val="9933FF"/>
                </a:solidFill>
              </a:rPr>
              <a:t>( </a:t>
            </a:r>
            <a:r>
              <a:rPr lang="en-US" sz="2800" b="1" i="1" dirty="0" err="1">
                <a:solidFill>
                  <a:srgbClr val="9933FF"/>
                </a:solidFill>
              </a:rPr>
              <a:t>Hoµng</a:t>
            </a:r>
            <a:r>
              <a:rPr lang="en-US" sz="2800" b="1" i="1" dirty="0">
                <a:solidFill>
                  <a:srgbClr val="9933FF"/>
                </a:solidFill>
              </a:rPr>
              <a:t> X¸, </a:t>
            </a:r>
            <a:r>
              <a:rPr lang="en-US" sz="2800" b="1" i="1" dirty="0" err="1">
                <a:solidFill>
                  <a:srgbClr val="9933FF"/>
                </a:solidFill>
              </a:rPr>
              <a:t>Vò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 smtClean="0">
                <a:solidFill>
                  <a:srgbClr val="9933FF"/>
                </a:solidFill>
              </a:rPr>
              <a:t>Thư</a:t>
            </a:r>
            <a:r>
              <a:rPr lang="en-US" sz="2800" b="1" i="1" dirty="0" smtClean="0">
                <a:solidFill>
                  <a:srgbClr val="9933FF"/>
                </a:solidFill>
              </a:rPr>
              <a:t>­, </a:t>
            </a:r>
            <a:r>
              <a:rPr lang="en-US" sz="2800" b="1" i="1" dirty="0" err="1">
                <a:solidFill>
                  <a:srgbClr val="9933FF"/>
                </a:solidFill>
              </a:rPr>
              <a:t>Th¸i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B</a:t>
            </a:r>
            <a:r>
              <a:rPr lang="en-US" sz="2800" b="1" i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2800" b="1" i="1" dirty="0" err="1">
                <a:solidFill>
                  <a:srgbClr val="9933FF"/>
                </a:solidFill>
              </a:rPr>
              <a:t>nh</a:t>
            </a:r>
            <a:r>
              <a:rPr lang="en-US" sz="2800" b="1" i="1" dirty="0">
                <a:solidFill>
                  <a:srgbClr val="9933FF"/>
                </a:solidFill>
              </a:rPr>
              <a:t>. ¤ng </a:t>
            </a:r>
            <a:r>
              <a:rPr lang="en-US" sz="2800" b="1" i="1" dirty="0" err="1">
                <a:solidFill>
                  <a:srgbClr val="9933FF"/>
                </a:solidFill>
              </a:rPr>
              <a:t>sinh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vµo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nh</a:t>
            </a:r>
            <a:r>
              <a:rPr lang="en-US" sz="2800" i="1" dirty="0" err="1">
                <a:solidFill>
                  <a:srgbClr val="9933FF"/>
                </a:solidFill>
              </a:rPr>
              <a:t>ữ</a:t>
            </a:r>
            <a:r>
              <a:rPr lang="en-US" sz="2800" b="1" i="1" dirty="0" err="1">
                <a:solidFill>
                  <a:srgbClr val="9933FF"/>
                </a:solidFill>
              </a:rPr>
              <a:t>ng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n</a:t>
            </a:r>
            <a:r>
              <a:rPr lang="en-US" sz="2800" i="1" dirty="0" err="1">
                <a:solidFill>
                  <a:srgbClr val="9933FF"/>
                </a:solidFill>
              </a:rPr>
              <a:t>ă</a:t>
            </a:r>
            <a:r>
              <a:rPr lang="en-US" sz="2800" b="1" i="1" dirty="0" err="1">
                <a:solidFill>
                  <a:srgbClr val="9933FF"/>
                </a:solidFill>
              </a:rPr>
              <a:t>m</a:t>
            </a:r>
            <a:r>
              <a:rPr lang="en-US" sz="2800" b="1" i="1" dirty="0">
                <a:solidFill>
                  <a:srgbClr val="9933FF"/>
                </a:solidFill>
              </a:rPr>
              <a:t> ®</a:t>
            </a:r>
            <a:r>
              <a:rPr lang="en-US" sz="2800" b="1" i="1" dirty="0" err="1">
                <a:solidFill>
                  <a:srgbClr val="9933FF"/>
                </a:solidFill>
              </a:rPr>
              <a:t>Çu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thÕ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kû</a:t>
            </a:r>
            <a:r>
              <a:rPr lang="en-US" sz="2800" b="1" i="1" dirty="0">
                <a:solidFill>
                  <a:srgbClr val="9933FF"/>
                </a:solidFill>
              </a:rPr>
              <a:t> XVIII vµ </a:t>
            </a:r>
            <a:r>
              <a:rPr lang="en-US" sz="2800" b="1" i="1" dirty="0" err="1">
                <a:solidFill>
                  <a:srgbClr val="9933FF"/>
                </a:solidFill>
              </a:rPr>
              <a:t>mÊt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n</a:t>
            </a:r>
            <a:r>
              <a:rPr lang="en-US" sz="2800" i="1" dirty="0" err="1">
                <a:solidFill>
                  <a:srgbClr val="9933FF"/>
                </a:solidFill>
              </a:rPr>
              <a:t>ă</a:t>
            </a:r>
            <a:r>
              <a:rPr lang="en-US" sz="2800" b="1" i="1" dirty="0" err="1">
                <a:solidFill>
                  <a:srgbClr val="9933FF"/>
                </a:solidFill>
              </a:rPr>
              <a:t>m</a:t>
            </a:r>
            <a:r>
              <a:rPr lang="en-US" sz="2800" b="1" i="1" dirty="0">
                <a:solidFill>
                  <a:srgbClr val="9933FF"/>
                </a:solidFill>
              </a:rPr>
              <a:t> 1768. </a:t>
            </a:r>
            <a:r>
              <a:rPr lang="en-US" sz="2800" b="1" i="1" dirty="0" err="1">
                <a:solidFill>
                  <a:srgbClr val="9933FF"/>
                </a:solidFill>
              </a:rPr>
              <a:t>XuÊt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th©n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trong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mét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gia</a:t>
            </a:r>
            <a:r>
              <a:rPr lang="en-US" sz="2800" b="1" i="1" dirty="0">
                <a:solidFill>
                  <a:srgbClr val="9933FF"/>
                </a:solidFill>
              </a:rPr>
              <a:t> ®</a:t>
            </a:r>
            <a:r>
              <a:rPr lang="en-US" sz="2800" b="1" i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2800" b="1" i="1" dirty="0" err="1">
                <a:solidFill>
                  <a:srgbClr val="9933FF"/>
                </a:solidFill>
              </a:rPr>
              <a:t>nh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cã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truyÒn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thèng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yªu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 smtClean="0">
                <a:solidFill>
                  <a:srgbClr val="9933FF"/>
                </a:solidFill>
              </a:rPr>
              <a:t>n­ưíc</a:t>
            </a:r>
            <a:r>
              <a:rPr lang="en-US" sz="2800" b="1" i="1" dirty="0" smtClean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phß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vua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cøu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 smtClean="0">
                <a:solidFill>
                  <a:srgbClr val="9933FF"/>
                </a:solidFill>
              </a:rPr>
              <a:t>nư­íc</a:t>
            </a:r>
            <a:r>
              <a:rPr lang="en-US" sz="2800" b="1" i="1" dirty="0">
                <a:solidFill>
                  <a:srgbClr val="9933FF"/>
                </a:solidFill>
              </a:rPr>
              <a:t>. Lµ </a:t>
            </a:r>
            <a:r>
              <a:rPr lang="en-US" sz="2800" b="1" i="1" dirty="0" err="1" smtClean="0">
                <a:solidFill>
                  <a:srgbClr val="9933FF"/>
                </a:solidFill>
              </a:rPr>
              <a:t>ng­ưêi</a:t>
            </a:r>
            <a:r>
              <a:rPr lang="en-US" sz="2800" b="1" i="1" dirty="0" smtClean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khoÎ</a:t>
            </a:r>
            <a:r>
              <a:rPr lang="en-US" sz="2800" b="1" i="1" dirty="0">
                <a:solidFill>
                  <a:srgbClr val="9933FF"/>
                </a:solidFill>
              </a:rPr>
              <a:t> m¹nh, </a:t>
            </a:r>
            <a:r>
              <a:rPr lang="en-US" sz="2800" b="1" i="1" dirty="0" err="1">
                <a:solidFill>
                  <a:srgbClr val="9933FF"/>
                </a:solidFill>
              </a:rPr>
              <a:t>cã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tµi</a:t>
            </a:r>
            <a:r>
              <a:rPr lang="en-US" sz="2800" b="1" i="1" dirty="0">
                <a:solidFill>
                  <a:srgbClr val="9933FF"/>
                </a:solidFill>
              </a:rPr>
              <a:t>. </a:t>
            </a:r>
            <a:r>
              <a:rPr lang="en-US" sz="2800" b="1" i="1" dirty="0" err="1">
                <a:solidFill>
                  <a:srgbClr val="9933FF"/>
                </a:solidFill>
              </a:rPr>
              <a:t>Chøng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kiÕn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c¶nh</a:t>
            </a:r>
            <a:r>
              <a:rPr lang="en-US" sz="2800" b="1" i="1" dirty="0">
                <a:solidFill>
                  <a:srgbClr val="9933FF"/>
                </a:solidFill>
              </a:rPr>
              <a:t> ®</a:t>
            </a:r>
            <a:r>
              <a:rPr lang="en-US" sz="2800" b="1" i="1" dirty="0" err="1">
                <a:solidFill>
                  <a:srgbClr val="9933FF"/>
                </a:solidFill>
              </a:rPr>
              <a:t>Êt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 smtClean="0">
                <a:solidFill>
                  <a:srgbClr val="9933FF"/>
                </a:solidFill>
              </a:rPr>
              <a:t>n­ưíc</a:t>
            </a:r>
            <a:r>
              <a:rPr lang="en-US" sz="2800" b="1" i="1" dirty="0" smtClean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thêi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TrÞnh</a:t>
            </a:r>
            <a:r>
              <a:rPr lang="en-US" sz="2800" b="1" i="1" dirty="0">
                <a:solidFill>
                  <a:srgbClr val="9933FF"/>
                </a:solidFill>
              </a:rPr>
              <a:t>- </a:t>
            </a:r>
            <a:r>
              <a:rPr lang="en-US" sz="2800" b="1" i="1" dirty="0" err="1">
                <a:solidFill>
                  <a:srgbClr val="9933FF"/>
                </a:solidFill>
              </a:rPr>
              <a:t>NguyÔn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ph©n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tranh</a:t>
            </a:r>
            <a:r>
              <a:rPr lang="en-US" sz="2800" b="1" i="1" dirty="0">
                <a:solidFill>
                  <a:srgbClr val="9933FF"/>
                </a:solidFill>
              </a:rPr>
              <a:t>, </a:t>
            </a:r>
            <a:r>
              <a:rPr lang="en-US" sz="2800" b="1" i="1" dirty="0" err="1">
                <a:solidFill>
                  <a:srgbClr val="9933FF"/>
                </a:solidFill>
              </a:rPr>
              <a:t>nh©n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d©n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lÇm</a:t>
            </a:r>
            <a:r>
              <a:rPr lang="en-US" sz="2800" b="1" i="1" dirty="0">
                <a:solidFill>
                  <a:srgbClr val="9933FF"/>
                </a:solidFill>
              </a:rPr>
              <a:t> than, ®</a:t>
            </a:r>
            <a:r>
              <a:rPr lang="en-US" sz="2800" b="1" i="1" dirty="0" err="1">
                <a:solidFill>
                  <a:srgbClr val="9933FF"/>
                </a:solidFill>
              </a:rPr>
              <a:t>ãi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khæ</a:t>
            </a:r>
            <a:r>
              <a:rPr lang="en-US" sz="2800" b="1" i="1" dirty="0">
                <a:solidFill>
                  <a:srgbClr val="9933FF"/>
                </a:solidFill>
              </a:rPr>
              <a:t> , ¤ng ®· </a:t>
            </a:r>
            <a:r>
              <a:rPr lang="en-US" sz="2800" b="1" i="1" dirty="0" err="1">
                <a:solidFill>
                  <a:srgbClr val="9933FF"/>
                </a:solidFill>
              </a:rPr>
              <a:t>næi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dËy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khëi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9933FF"/>
                </a:solidFill>
              </a:rPr>
              <a:t>nghÜa</a:t>
            </a:r>
            <a:r>
              <a:rPr lang="en-US" sz="2800" b="1" i="1" dirty="0">
                <a:solidFill>
                  <a:srgbClr val="9933FF"/>
                </a:solidFill>
              </a:rPr>
              <a:t> t¹i </a:t>
            </a:r>
            <a:r>
              <a:rPr lang="en-US" sz="2800" b="1" i="1" dirty="0" err="1">
                <a:solidFill>
                  <a:srgbClr val="9933FF"/>
                </a:solidFill>
              </a:rPr>
              <a:t>S¬n</a:t>
            </a:r>
            <a:r>
              <a:rPr lang="en-US" sz="2800" b="1" i="1" dirty="0">
                <a:solidFill>
                  <a:srgbClr val="9933FF"/>
                </a:solidFill>
              </a:rPr>
              <a:t> Nam, </a:t>
            </a:r>
            <a:r>
              <a:rPr lang="en-US" sz="2800" b="1" i="1" dirty="0" err="1">
                <a:solidFill>
                  <a:srgbClr val="9933FF"/>
                </a:solidFill>
              </a:rPr>
              <a:t>T©y</a:t>
            </a:r>
            <a:r>
              <a:rPr lang="en-US" sz="2800" b="1" i="1" dirty="0">
                <a:solidFill>
                  <a:srgbClr val="9933FF"/>
                </a:solidFill>
              </a:rPr>
              <a:t> B¾c . </a:t>
            </a:r>
            <a:r>
              <a:rPr lang="en-US" sz="2800" b="1" i="1" dirty="0">
                <a:solidFill>
                  <a:srgbClr val="9933FF"/>
                </a:solidFill>
                <a:latin typeface="Arial" panose="020B0604020202020204" pitchFamily="34" charset="0"/>
              </a:rPr>
              <a:t>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905"/>
            <a:ext cx="73152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23950" y="6000750"/>
            <a:ext cx="769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Lư­îc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®å </a:t>
            </a:r>
            <a:r>
              <a:rPr lang="en-US" b="1" dirty="0" err="1">
                <a:solidFill>
                  <a:srgbClr val="000000"/>
                </a:solidFill>
              </a:rPr>
              <a:t>cuéc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khëi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nghÜa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Hoµng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C«ng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ChÊt</a:t>
            </a:r>
            <a:r>
              <a:rPr lang="en-US" b="1" dirty="0">
                <a:solidFill>
                  <a:srgbClr val="000000"/>
                </a:solidFill>
              </a:rPr>
              <a:t>  (1739 -1769)</a:t>
            </a:r>
          </a:p>
        </p:txBody>
      </p:sp>
      <p:sp>
        <p:nvSpPr>
          <p:cNvPr id="2" name="Freeform 3"/>
          <p:cNvSpPr>
            <a:spLocks noChangeArrowheads="1"/>
          </p:cNvSpPr>
          <p:nvPr/>
        </p:nvSpPr>
        <p:spPr bwMode="auto">
          <a:xfrm rot="600000">
            <a:off x="4372306" y="2298521"/>
            <a:ext cx="458788" cy="373063"/>
          </a:xfrm>
          <a:custGeom>
            <a:avLst/>
            <a:gdLst>
              <a:gd name="T0" fmla="*/ 2147483647 w 1142"/>
              <a:gd name="T1" fmla="*/ 2147483647 h 845"/>
              <a:gd name="T2" fmla="*/ 2147483647 w 1142"/>
              <a:gd name="T3" fmla="*/ 2147483647 h 845"/>
              <a:gd name="T4" fmla="*/ 2147483647 w 1142"/>
              <a:gd name="T5" fmla="*/ 2147483647 h 845"/>
              <a:gd name="T6" fmla="*/ 2147483647 w 1142"/>
              <a:gd name="T7" fmla="*/ 2147483647 h 845"/>
              <a:gd name="T8" fmla="*/ 2147483647 w 1142"/>
              <a:gd name="T9" fmla="*/ 2147483647 h 845"/>
              <a:gd name="T10" fmla="*/ 2147483647 w 1142"/>
              <a:gd name="T11" fmla="*/ 2147483647 h 845"/>
              <a:gd name="T12" fmla="*/ 2147483647 w 1142"/>
              <a:gd name="T13" fmla="*/ 2147483647 h 845"/>
              <a:gd name="T14" fmla="*/ 2147483647 w 1142"/>
              <a:gd name="T15" fmla="*/ 2147483647 h 845"/>
              <a:gd name="T16" fmla="*/ 2147483647 w 1142"/>
              <a:gd name="T17" fmla="*/ 2147483647 h 845"/>
              <a:gd name="T18" fmla="*/ 2147483647 w 1142"/>
              <a:gd name="T19" fmla="*/ 2147483647 h 845"/>
              <a:gd name="T20" fmla="*/ 2147483647 w 1142"/>
              <a:gd name="T21" fmla="*/ 2147483647 h 845"/>
              <a:gd name="T22" fmla="*/ 2147483647 w 1142"/>
              <a:gd name="T23" fmla="*/ 2147483647 h 845"/>
              <a:gd name="T24" fmla="*/ 2147483647 w 1142"/>
              <a:gd name="T25" fmla="*/ 2147483647 h 845"/>
              <a:gd name="T26" fmla="*/ 2147483647 w 1142"/>
              <a:gd name="T27" fmla="*/ 2147483647 h 845"/>
              <a:gd name="T28" fmla="*/ 2147483647 w 1142"/>
              <a:gd name="T29" fmla="*/ 2147483647 h 845"/>
              <a:gd name="T30" fmla="*/ 2147483647 w 1142"/>
              <a:gd name="T31" fmla="*/ 2147483647 h 845"/>
              <a:gd name="T32" fmla="*/ 2147483647 w 1142"/>
              <a:gd name="T33" fmla="*/ 2147483647 h 845"/>
              <a:gd name="T34" fmla="*/ 2147483647 w 1142"/>
              <a:gd name="T35" fmla="*/ 2147483647 h 845"/>
              <a:gd name="T36" fmla="*/ 2147483647 w 1142"/>
              <a:gd name="T37" fmla="*/ 2147483647 h 845"/>
              <a:gd name="T38" fmla="*/ 2147483647 w 1142"/>
              <a:gd name="T39" fmla="*/ 2147483647 h 845"/>
              <a:gd name="T40" fmla="*/ 2147483647 w 1142"/>
              <a:gd name="T41" fmla="*/ 2147483647 h 845"/>
              <a:gd name="T42" fmla="*/ 2147483647 w 1142"/>
              <a:gd name="T43" fmla="*/ 2147483647 h 845"/>
              <a:gd name="T44" fmla="*/ 2147483647 w 1142"/>
              <a:gd name="T45" fmla="*/ 2147483647 h 845"/>
              <a:gd name="T46" fmla="*/ 2147483647 w 1142"/>
              <a:gd name="T47" fmla="*/ 2147483647 h 845"/>
              <a:gd name="T48" fmla="*/ 2147483647 w 1142"/>
              <a:gd name="T49" fmla="*/ 2147483647 h 845"/>
              <a:gd name="T50" fmla="*/ 2147483647 w 1142"/>
              <a:gd name="T51" fmla="*/ 2147483647 h 845"/>
              <a:gd name="T52" fmla="*/ 2147483647 w 1142"/>
              <a:gd name="T53" fmla="*/ 2147483647 h 845"/>
              <a:gd name="T54" fmla="*/ 2147483647 w 1142"/>
              <a:gd name="T55" fmla="*/ 2147483647 h 845"/>
              <a:gd name="T56" fmla="*/ 2147483647 w 1142"/>
              <a:gd name="T57" fmla="*/ 2147483647 h 8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42"/>
              <a:gd name="T88" fmla="*/ 0 h 845"/>
              <a:gd name="T89" fmla="*/ 1142 w 1142"/>
              <a:gd name="T90" fmla="*/ 845 h 8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42" h="845">
                <a:moveTo>
                  <a:pt x="192" y="250"/>
                </a:moveTo>
                <a:cubicBezTo>
                  <a:pt x="250" y="240"/>
                  <a:pt x="327" y="278"/>
                  <a:pt x="365" y="307"/>
                </a:cubicBezTo>
                <a:cubicBezTo>
                  <a:pt x="403" y="336"/>
                  <a:pt x="403" y="393"/>
                  <a:pt x="422" y="422"/>
                </a:cubicBezTo>
                <a:cubicBezTo>
                  <a:pt x="441" y="451"/>
                  <a:pt x="451" y="480"/>
                  <a:pt x="480" y="480"/>
                </a:cubicBezTo>
                <a:cubicBezTo>
                  <a:pt x="509" y="480"/>
                  <a:pt x="595" y="460"/>
                  <a:pt x="595" y="422"/>
                </a:cubicBezTo>
                <a:cubicBezTo>
                  <a:pt x="595" y="384"/>
                  <a:pt x="528" y="288"/>
                  <a:pt x="480" y="250"/>
                </a:cubicBezTo>
                <a:cubicBezTo>
                  <a:pt x="432" y="212"/>
                  <a:pt x="355" y="230"/>
                  <a:pt x="307" y="192"/>
                </a:cubicBezTo>
                <a:cubicBezTo>
                  <a:pt x="259" y="154"/>
                  <a:pt x="192" y="38"/>
                  <a:pt x="192" y="19"/>
                </a:cubicBezTo>
                <a:cubicBezTo>
                  <a:pt x="192" y="0"/>
                  <a:pt x="259" y="58"/>
                  <a:pt x="307" y="77"/>
                </a:cubicBezTo>
                <a:cubicBezTo>
                  <a:pt x="355" y="96"/>
                  <a:pt x="432" y="125"/>
                  <a:pt x="480" y="134"/>
                </a:cubicBezTo>
                <a:cubicBezTo>
                  <a:pt x="528" y="143"/>
                  <a:pt x="557" y="124"/>
                  <a:pt x="595" y="134"/>
                </a:cubicBezTo>
                <a:cubicBezTo>
                  <a:pt x="633" y="144"/>
                  <a:pt x="681" y="144"/>
                  <a:pt x="710" y="192"/>
                </a:cubicBezTo>
                <a:cubicBezTo>
                  <a:pt x="739" y="240"/>
                  <a:pt x="749" y="412"/>
                  <a:pt x="768" y="422"/>
                </a:cubicBezTo>
                <a:cubicBezTo>
                  <a:pt x="787" y="432"/>
                  <a:pt x="768" y="307"/>
                  <a:pt x="825" y="250"/>
                </a:cubicBezTo>
                <a:cubicBezTo>
                  <a:pt x="882" y="193"/>
                  <a:pt x="1084" y="87"/>
                  <a:pt x="1113" y="77"/>
                </a:cubicBezTo>
                <a:cubicBezTo>
                  <a:pt x="1142" y="67"/>
                  <a:pt x="1017" y="144"/>
                  <a:pt x="998" y="192"/>
                </a:cubicBezTo>
                <a:cubicBezTo>
                  <a:pt x="979" y="240"/>
                  <a:pt x="979" y="307"/>
                  <a:pt x="998" y="365"/>
                </a:cubicBezTo>
                <a:cubicBezTo>
                  <a:pt x="1017" y="423"/>
                  <a:pt x="1103" y="490"/>
                  <a:pt x="1113" y="538"/>
                </a:cubicBezTo>
                <a:cubicBezTo>
                  <a:pt x="1123" y="586"/>
                  <a:pt x="1094" y="634"/>
                  <a:pt x="1056" y="653"/>
                </a:cubicBezTo>
                <a:cubicBezTo>
                  <a:pt x="1018" y="672"/>
                  <a:pt x="941" y="644"/>
                  <a:pt x="883" y="653"/>
                </a:cubicBezTo>
                <a:cubicBezTo>
                  <a:pt x="825" y="662"/>
                  <a:pt x="748" y="691"/>
                  <a:pt x="710" y="710"/>
                </a:cubicBezTo>
                <a:cubicBezTo>
                  <a:pt x="672" y="729"/>
                  <a:pt x="672" y="749"/>
                  <a:pt x="653" y="768"/>
                </a:cubicBezTo>
                <a:cubicBezTo>
                  <a:pt x="634" y="787"/>
                  <a:pt x="624" y="816"/>
                  <a:pt x="595" y="826"/>
                </a:cubicBezTo>
                <a:cubicBezTo>
                  <a:pt x="566" y="836"/>
                  <a:pt x="518" y="845"/>
                  <a:pt x="480" y="826"/>
                </a:cubicBezTo>
                <a:cubicBezTo>
                  <a:pt x="442" y="807"/>
                  <a:pt x="384" y="758"/>
                  <a:pt x="365" y="710"/>
                </a:cubicBezTo>
                <a:cubicBezTo>
                  <a:pt x="346" y="662"/>
                  <a:pt x="375" y="586"/>
                  <a:pt x="365" y="538"/>
                </a:cubicBezTo>
                <a:cubicBezTo>
                  <a:pt x="355" y="490"/>
                  <a:pt x="365" y="451"/>
                  <a:pt x="307" y="422"/>
                </a:cubicBezTo>
                <a:cubicBezTo>
                  <a:pt x="249" y="393"/>
                  <a:pt x="38" y="384"/>
                  <a:pt x="19" y="365"/>
                </a:cubicBezTo>
                <a:cubicBezTo>
                  <a:pt x="0" y="346"/>
                  <a:pt x="134" y="260"/>
                  <a:pt x="192" y="250"/>
                </a:cubicBez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 rot="600000">
            <a:off x="1857706" y="1408601"/>
            <a:ext cx="458788" cy="373063"/>
          </a:xfrm>
          <a:custGeom>
            <a:avLst/>
            <a:gdLst>
              <a:gd name="T0" fmla="*/ 2147483647 w 1142"/>
              <a:gd name="T1" fmla="*/ 2147483647 h 845"/>
              <a:gd name="T2" fmla="*/ 2147483647 w 1142"/>
              <a:gd name="T3" fmla="*/ 2147483647 h 845"/>
              <a:gd name="T4" fmla="*/ 2147483647 w 1142"/>
              <a:gd name="T5" fmla="*/ 2147483647 h 845"/>
              <a:gd name="T6" fmla="*/ 2147483647 w 1142"/>
              <a:gd name="T7" fmla="*/ 2147483647 h 845"/>
              <a:gd name="T8" fmla="*/ 2147483647 w 1142"/>
              <a:gd name="T9" fmla="*/ 2147483647 h 845"/>
              <a:gd name="T10" fmla="*/ 2147483647 w 1142"/>
              <a:gd name="T11" fmla="*/ 2147483647 h 845"/>
              <a:gd name="T12" fmla="*/ 2147483647 w 1142"/>
              <a:gd name="T13" fmla="*/ 2147483647 h 845"/>
              <a:gd name="T14" fmla="*/ 2147483647 w 1142"/>
              <a:gd name="T15" fmla="*/ 2147483647 h 845"/>
              <a:gd name="T16" fmla="*/ 2147483647 w 1142"/>
              <a:gd name="T17" fmla="*/ 2147483647 h 845"/>
              <a:gd name="T18" fmla="*/ 2147483647 w 1142"/>
              <a:gd name="T19" fmla="*/ 2147483647 h 845"/>
              <a:gd name="T20" fmla="*/ 2147483647 w 1142"/>
              <a:gd name="T21" fmla="*/ 2147483647 h 845"/>
              <a:gd name="T22" fmla="*/ 2147483647 w 1142"/>
              <a:gd name="T23" fmla="*/ 2147483647 h 845"/>
              <a:gd name="T24" fmla="*/ 2147483647 w 1142"/>
              <a:gd name="T25" fmla="*/ 2147483647 h 845"/>
              <a:gd name="T26" fmla="*/ 2147483647 w 1142"/>
              <a:gd name="T27" fmla="*/ 2147483647 h 845"/>
              <a:gd name="T28" fmla="*/ 2147483647 w 1142"/>
              <a:gd name="T29" fmla="*/ 2147483647 h 845"/>
              <a:gd name="T30" fmla="*/ 2147483647 w 1142"/>
              <a:gd name="T31" fmla="*/ 2147483647 h 845"/>
              <a:gd name="T32" fmla="*/ 2147483647 w 1142"/>
              <a:gd name="T33" fmla="*/ 2147483647 h 845"/>
              <a:gd name="T34" fmla="*/ 2147483647 w 1142"/>
              <a:gd name="T35" fmla="*/ 2147483647 h 845"/>
              <a:gd name="T36" fmla="*/ 2147483647 w 1142"/>
              <a:gd name="T37" fmla="*/ 2147483647 h 845"/>
              <a:gd name="T38" fmla="*/ 2147483647 w 1142"/>
              <a:gd name="T39" fmla="*/ 2147483647 h 845"/>
              <a:gd name="T40" fmla="*/ 2147483647 w 1142"/>
              <a:gd name="T41" fmla="*/ 2147483647 h 845"/>
              <a:gd name="T42" fmla="*/ 2147483647 w 1142"/>
              <a:gd name="T43" fmla="*/ 2147483647 h 845"/>
              <a:gd name="T44" fmla="*/ 2147483647 w 1142"/>
              <a:gd name="T45" fmla="*/ 2147483647 h 845"/>
              <a:gd name="T46" fmla="*/ 2147483647 w 1142"/>
              <a:gd name="T47" fmla="*/ 2147483647 h 845"/>
              <a:gd name="T48" fmla="*/ 2147483647 w 1142"/>
              <a:gd name="T49" fmla="*/ 2147483647 h 845"/>
              <a:gd name="T50" fmla="*/ 2147483647 w 1142"/>
              <a:gd name="T51" fmla="*/ 2147483647 h 845"/>
              <a:gd name="T52" fmla="*/ 2147483647 w 1142"/>
              <a:gd name="T53" fmla="*/ 2147483647 h 845"/>
              <a:gd name="T54" fmla="*/ 2147483647 w 1142"/>
              <a:gd name="T55" fmla="*/ 2147483647 h 845"/>
              <a:gd name="T56" fmla="*/ 2147483647 w 1142"/>
              <a:gd name="T57" fmla="*/ 2147483647 h 8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42"/>
              <a:gd name="T88" fmla="*/ 0 h 845"/>
              <a:gd name="T89" fmla="*/ 1142 w 1142"/>
              <a:gd name="T90" fmla="*/ 845 h 8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42" h="845">
                <a:moveTo>
                  <a:pt x="192" y="250"/>
                </a:moveTo>
                <a:cubicBezTo>
                  <a:pt x="250" y="240"/>
                  <a:pt x="327" y="278"/>
                  <a:pt x="365" y="307"/>
                </a:cubicBezTo>
                <a:cubicBezTo>
                  <a:pt x="403" y="336"/>
                  <a:pt x="403" y="393"/>
                  <a:pt x="422" y="422"/>
                </a:cubicBezTo>
                <a:cubicBezTo>
                  <a:pt x="441" y="451"/>
                  <a:pt x="451" y="480"/>
                  <a:pt x="480" y="480"/>
                </a:cubicBezTo>
                <a:cubicBezTo>
                  <a:pt x="509" y="480"/>
                  <a:pt x="595" y="460"/>
                  <a:pt x="595" y="422"/>
                </a:cubicBezTo>
                <a:cubicBezTo>
                  <a:pt x="595" y="384"/>
                  <a:pt x="528" y="288"/>
                  <a:pt x="480" y="250"/>
                </a:cubicBezTo>
                <a:cubicBezTo>
                  <a:pt x="432" y="212"/>
                  <a:pt x="355" y="230"/>
                  <a:pt x="307" y="192"/>
                </a:cubicBezTo>
                <a:cubicBezTo>
                  <a:pt x="259" y="154"/>
                  <a:pt x="192" y="38"/>
                  <a:pt x="192" y="19"/>
                </a:cubicBezTo>
                <a:cubicBezTo>
                  <a:pt x="192" y="0"/>
                  <a:pt x="259" y="58"/>
                  <a:pt x="307" y="77"/>
                </a:cubicBezTo>
                <a:cubicBezTo>
                  <a:pt x="355" y="96"/>
                  <a:pt x="432" y="125"/>
                  <a:pt x="480" y="134"/>
                </a:cubicBezTo>
                <a:cubicBezTo>
                  <a:pt x="528" y="143"/>
                  <a:pt x="557" y="124"/>
                  <a:pt x="595" y="134"/>
                </a:cubicBezTo>
                <a:cubicBezTo>
                  <a:pt x="633" y="144"/>
                  <a:pt x="681" y="144"/>
                  <a:pt x="710" y="192"/>
                </a:cubicBezTo>
                <a:cubicBezTo>
                  <a:pt x="739" y="240"/>
                  <a:pt x="749" y="412"/>
                  <a:pt x="768" y="422"/>
                </a:cubicBezTo>
                <a:cubicBezTo>
                  <a:pt x="787" y="432"/>
                  <a:pt x="768" y="307"/>
                  <a:pt x="825" y="250"/>
                </a:cubicBezTo>
                <a:cubicBezTo>
                  <a:pt x="882" y="193"/>
                  <a:pt x="1084" y="87"/>
                  <a:pt x="1113" y="77"/>
                </a:cubicBezTo>
                <a:cubicBezTo>
                  <a:pt x="1142" y="67"/>
                  <a:pt x="1017" y="144"/>
                  <a:pt x="998" y="192"/>
                </a:cubicBezTo>
                <a:cubicBezTo>
                  <a:pt x="979" y="240"/>
                  <a:pt x="979" y="307"/>
                  <a:pt x="998" y="365"/>
                </a:cubicBezTo>
                <a:cubicBezTo>
                  <a:pt x="1017" y="423"/>
                  <a:pt x="1103" y="490"/>
                  <a:pt x="1113" y="538"/>
                </a:cubicBezTo>
                <a:cubicBezTo>
                  <a:pt x="1123" y="586"/>
                  <a:pt x="1094" y="634"/>
                  <a:pt x="1056" y="653"/>
                </a:cubicBezTo>
                <a:cubicBezTo>
                  <a:pt x="1018" y="672"/>
                  <a:pt x="941" y="644"/>
                  <a:pt x="883" y="653"/>
                </a:cubicBezTo>
                <a:cubicBezTo>
                  <a:pt x="825" y="662"/>
                  <a:pt x="748" y="691"/>
                  <a:pt x="710" y="710"/>
                </a:cubicBezTo>
                <a:cubicBezTo>
                  <a:pt x="672" y="729"/>
                  <a:pt x="672" y="749"/>
                  <a:pt x="653" y="768"/>
                </a:cubicBezTo>
                <a:cubicBezTo>
                  <a:pt x="634" y="787"/>
                  <a:pt x="624" y="816"/>
                  <a:pt x="595" y="826"/>
                </a:cubicBezTo>
                <a:cubicBezTo>
                  <a:pt x="566" y="836"/>
                  <a:pt x="518" y="845"/>
                  <a:pt x="480" y="826"/>
                </a:cubicBezTo>
                <a:cubicBezTo>
                  <a:pt x="442" y="807"/>
                  <a:pt x="384" y="758"/>
                  <a:pt x="365" y="710"/>
                </a:cubicBezTo>
                <a:cubicBezTo>
                  <a:pt x="346" y="662"/>
                  <a:pt x="375" y="586"/>
                  <a:pt x="365" y="538"/>
                </a:cubicBezTo>
                <a:cubicBezTo>
                  <a:pt x="355" y="490"/>
                  <a:pt x="365" y="451"/>
                  <a:pt x="307" y="422"/>
                </a:cubicBezTo>
                <a:cubicBezTo>
                  <a:pt x="249" y="393"/>
                  <a:pt x="38" y="384"/>
                  <a:pt x="19" y="365"/>
                </a:cubicBezTo>
                <a:cubicBezTo>
                  <a:pt x="0" y="346"/>
                  <a:pt x="134" y="260"/>
                  <a:pt x="192" y="250"/>
                </a:cubicBez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382798" y="1676399"/>
            <a:ext cx="1310063" cy="6857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repeatCount="4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repeatCount="4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5791200" cy="4343400"/>
          </a:xfrm>
          <a:prstGeom prst="rect">
            <a:avLst/>
          </a:prstGeom>
        </p:spPr>
      </p:pic>
      <p:sp>
        <p:nvSpPr>
          <p:cNvPr id="3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5257800"/>
            <a:ext cx="5562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khëi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nghÜa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Hoµng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C«ng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ChÊt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30200"/>
            <a:ext cx="6337300" cy="4318000"/>
          </a:xfrm>
          <a:prstGeom prst="rect">
            <a:avLst/>
          </a:prstGeom>
        </p:spPr>
      </p:pic>
      <p:sp>
        <p:nvSpPr>
          <p:cNvPr id="3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90600" y="4876800"/>
            <a:ext cx="5562600" cy="12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.VnTime new roman"/>
              </a:rPr>
              <a:t>Di </a:t>
            </a:r>
            <a:r>
              <a:rPr lang="en-US" b="1" dirty="0" err="1" smtClean="0">
                <a:solidFill>
                  <a:srgbClr val="000000"/>
                </a:solidFill>
                <a:latin typeface=".VnTime new roman"/>
              </a:rPr>
              <a:t>tích</a:t>
            </a:r>
            <a:r>
              <a:rPr lang="en-US" b="1" dirty="0" smtClean="0">
                <a:solidFill>
                  <a:srgbClr val="000000"/>
                </a:solidFill>
                <a:latin typeface=".VnTime new 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.VnTime new roman"/>
              </a:rPr>
              <a:t>thành</a:t>
            </a:r>
            <a:r>
              <a:rPr lang="en-US" b="1" dirty="0" smtClean="0">
                <a:solidFill>
                  <a:srgbClr val="000000"/>
                </a:solidFill>
                <a:latin typeface=".VnTime new 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.VnTime new roman"/>
              </a:rPr>
              <a:t>Bản</a:t>
            </a:r>
            <a:r>
              <a:rPr lang="en-US" b="1" dirty="0" smtClean="0">
                <a:solidFill>
                  <a:srgbClr val="000000"/>
                </a:solidFill>
                <a:latin typeface=".VnTime new 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.VnTime new roman"/>
              </a:rPr>
              <a:t>Phủ</a:t>
            </a:r>
            <a:r>
              <a:rPr lang="en-US" b="1" dirty="0" smtClean="0">
                <a:solidFill>
                  <a:srgbClr val="000000"/>
                </a:solidFill>
                <a:latin typeface=".VnTime new roman"/>
              </a:rPr>
              <a:t>(Lai </a:t>
            </a:r>
            <a:r>
              <a:rPr lang="en-US" b="1" dirty="0" err="1" smtClean="0">
                <a:solidFill>
                  <a:srgbClr val="000000"/>
                </a:solidFill>
                <a:latin typeface=".VnTime new roman"/>
              </a:rPr>
              <a:t>Châu</a:t>
            </a:r>
            <a:r>
              <a:rPr lang="en-US" b="1" dirty="0" smtClean="0">
                <a:solidFill>
                  <a:srgbClr val="000000"/>
                </a:solidFill>
                <a:latin typeface=".VnTime new roman"/>
              </a:rPr>
              <a:t>)</a:t>
            </a:r>
            <a:r>
              <a:rPr lang="en-US" b="1" dirty="0" smtClean="0">
                <a:solidFill>
                  <a:srgbClr val="000000"/>
                </a:solidFill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</a:rPr>
              <a:t>nơi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Hoµng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C«ng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ChÊt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.VnTime new roman"/>
              </a:rPr>
              <a:t>ở </a:t>
            </a:r>
            <a:r>
              <a:rPr lang="en-US" b="1" dirty="0" err="1" smtClean="0">
                <a:solidFill>
                  <a:srgbClr val="000000"/>
                </a:solidFill>
                <a:latin typeface=".VnTime new roman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latin typeface=".VnTime new 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.VnTime new roman"/>
              </a:rPr>
              <a:t>chỉ</a:t>
            </a:r>
            <a:r>
              <a:rPr lang="en-US" b="1" dirty="0" smtClean="0">
                <a:solidFill>
                  <a:srgbClr val="000000"/>
                </a:solidFill>
                <a:latin typeface=".VnTime new 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.VnTime new roman"/>
              </a:rPr>
              <a:t>huy</a:t>
            </a:r>
            <a:r>
              <a:rPr lang="en-US" b="1" dirty="0" smtClean="0">
                <a:solidFill>
                  <a:srgbClr val="000000"/>
                </a:solidFill>
                <a:latin typeface=".VnTime new 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.VnTime new roman"/>
              </a:rPr>
              <a:t>nghĩa</a:t>
            </a:r>
            <a:r>
              <a:rPr lang="en-US" b="1" dirty="0" smtClean="0">
                <a:solidFill>
                  <a:srgbClr val="000000"/>
                </a:solidFill>
                <a:latin typeface=".VnTime new 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.VnTime new roman"/>
              </a:rPr>
              <a:t>quân</a:t>
            </a:r>
            <a:r>
              <a:rPr lang="en-US" b="1" dirty="0" smtClean="0">
                <a:solidFill>
                  <a:srgbClr val="000000"/>
                </a:solidFill>
                <a:latin typeface=".VnTime new roman"/>
              </a:rPr>
              <a:t>.</a:t>
            </a:r>
            <a:endParaRPr lang="en-US" b="1" dirty="0">
              <a:solidFill>
                <a:srgbClr val="000000"/>
              </a:solidFill>
              <a:latin typeface=".Vn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51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477000" y="2514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" y="30480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19200" y="678835"/>
            <a:ext cx="7315200" cy="133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en-US" sz="3200" dirty="0">
                <a:solidFill>
                  <a:srgbClr val="6600FF"/>
                </a:solidFill>
                <a:latin typeface="VNI-Times" pitchFamily="2" charset="0"/>
              </a:rPr>
              <a:t> </a:t>
            </a:r>
            <a:endParaRPr lang="en-US" sz="3200" b="1" dirty="0">
              <a:solidFill>
                <a:srgbClr val="6600FF"/>
              </a:solidFill>
            </a:endParaRPr>
          </a:p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C¸c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cuéc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khëi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nghÜa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®</a:t>
            </a:r>
            <a:r>
              <a:rPr lang="en-US" sz="3200" b="1" dirty="0" err="1">
                <a:solidFill>
                  <a:srgbClr val="FF0000"/>
                </a:solidFill>
              </a:rPr>
              <a:t>Òu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bÞ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thÊt</a:t>
            </a:r>
            <a:r>
              <a:rPr lang="en-US" sz="3200" b="1" dirty="0">
                <a:solidFill>
                  <a:srgbClr val="FF0000"/>
                </a:solidFill>
              </a:rPr>
              <a:t> b¹i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762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*</a:t>
            </a:r>
            <a:r>
              <a:rPr lang="en-US" sz="3200" b="1" i="1" dirty="0" err="1" smtClean="0">
                <a:solidFill>
                  <a:srgbClr val="FF0000"/>
                </a:solidFill>
              </a:rPr>
              <a:t>Kết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i="1" dirty="0" smtClean="0">
                <a:solidFill>
                  <a:srgbClr val="FF0000"/>
                </a:solidFill>
              </a:rPr>
              <a:t>: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6477000" y="2514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3048000"/>
            <a:ext cx="4572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* </a:t>
            </a:r>
            <a:r>
              <a:rPr lang="en-US" sz="3200" b="1" u="sng">
                <a:solidFill>
                  <a:srgbClr val="000000"/>
                </a:solidFill>
                <a:latin typeface=".VnTimeH" panose="020B7200000000000000" pitchFamily="34" charset="0"/>
              </a:rPr>
              <a:t>ý</a:t>
            </a:r>
            <a:r>
              <a:rPr lang="en-US" sz="3200" b="1" u="sng">
                <a:solidFill>
                  <a:srgbClr val="000000"/>
                </a:solidFill>
              </a:rPr>
              <a:t> nghÜa :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3505200"/>
            <a:ext cx="9144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VNI-Times" pitchFamily="2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</a:rPr>
              <a:t>- </a:t>
            </a:r>
            <a:r>
              <a:rPr lang="en-US" sz="3200" b="1" dirty="0" err="1">
                <a:solidFill>
                  <a:srgbClr val="000000"/>
                </a:solidFill>
              </a:rPr>
              <a:t>Lµm</a:t>
            </a:r>
            <a:r>
              <a:rPr lang="en-US" sz="3200" b="1" dirty="0">
                <a:solidFill>
                  <a:srgbClr val="000000"/>
                </a:solidFill>
              </a:rPr>
              <a:t> lung lay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hä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TrÞnh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502920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en-US" sz="3200" b="1" dirty="0">
                <a:solidFill>
                  <a:srgbClr val="000000"/>
                </a:solidFill>
              </a:rPr>
              <a:t>  -T¹o ®</a:t>
            </a:r>
            <a:r>
              <a:rPr lang="en-US" sz="3200" b="1" dirty="0" err="1">
                <a:solidFill>
                  <a:srgbClr val="000000"/>
                </a:solidFill>
              </a:rPr>
              <a:t>iÒu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kiÖn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cho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nghÜa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qu©n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T©y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S¬n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tiÕn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ra</a:t>
            </a:r>
            <a:r>
              <a:rPr lang="en-US" sz="3200" b="1" dirty="0">
                <a:solidFill>
                  <a:srgbClr val="000000"/>
                </a:solidFill>
              </a:rPr>
              <a:t> B¾c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40386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VNI-Times" pitchFamily="2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Stime roman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Stime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cao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tinh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thÇn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đấu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tranh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chèng</a:t>
            </a:r>
            <a:r>
              <a:rPr lang="en-US" sz="3200" b="1" dirty="0">
                <a:solidFill>
                  <a:srgbClr val="000000"/>
                </a:solidFill>
              </a:rPr>
              <a:t> ¸p </a:t>
            </a:r>
            <a:r>
              <a:rPr lang="en-US" sz="3200" b="1" dirty="0" err="1">
                <a:solidFill>
                  <a:srgbClr val="000000"/>
                </a:solidFill>
              </a:rPr>
              <a:t>bøc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cña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nh©n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d©n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2866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  <a:latin typeface=".VnTime new roman"/>
              </a:rPr>
              <a:t>?</a:t>
            </a:r>
            <a:r>
              <a:rPr lang="en-US" sz="3200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 new roman"/>
              </a:rPr>
              <a:t>Dù</a:t>
            </a:r>
            <a:r>
              <a:rPr lang="en-US" sz="2800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 new roman"/>
              </a:rPr>
              <a:t>thất</a:t>
            </a:r>
            <a:r>
              <a:rPr lang="en-US" sz="2800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 new roman"/>
              </a:rPr>
              <a:t>bại</a:t>
            </a:r>
            <a:r>
              <a:rPr lang="en-US" sz="2800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 new roman"/>
              </a:rPr>
              <a:t>nhưng</a:t>
            </a:r>
            <a:r>
              <a:rPr lang="en-US" sz="2800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 new roman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 new roman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 new roman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 new roman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 new roman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.VnTime new roman"/>
              </a:rPr>
              <a:t>  </a:t>
            </a:r>
          </a:p>
          <a:p>
            <a:r>
              <a:rPr lang="en-US" sz="2800" dirty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Time new roman"/>
              </a:rPr>
              <a:t>    ý </a:t>
            </a:r>
            <a:r>
              <a:rPr lang="en-US" sz="2800" dirty="0" err="1" smtClean="0">
                <a:solidFill>
                  <a:srgbClr val="FF0000"/>
                </a:solidFill>
                <a:latin typeface=".VnTime new roman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 new roman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.VnTime new roman"/>
              </a:rPr>
              <a:t>?</a:t>
            </a:r>
            <a:endParaRPr lang="en-US" sz="2800" dirty="0">
              <a:solidFill>
                <a:srgbClr val="FF0000"/>
              </a:solidFill>
              <a:latin typeface=".VnTime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57413" y="457200"/>
            <a:ext cx="3962400" cy="533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000" b="1" i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Bài</a:t>
            </a:r>
            <a:r>
              <a:rPr lang="en-US" sz="4000" b="1" i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tập</a:t>
            </a:r>
            <a:r>
              <a:rPr lang="en-US" sz="4000" b="1" i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Củng</a:t>
            </a:r>
            <a:r>
              <a:rPr lang="en-US" sz="4000" b="1" i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cố</a:t>
            </a:r>
            <a:r>
              <a:rPr lang="en-US" sz="4000" b="1" i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endParaRPr lang="vi-VN" sz="40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6478" y="1304924"/>
            <a:ext cx="8648700" cy="242887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i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400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2400" i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Chính</a:t>
            </a:r>
            <a:r>
              <a:rPr lang="en-US" sz="2400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quyền</a:t>
            </a:r>
            <a:r>
              <a:rPr lang="en-US" sz="2400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phong</a:t>
            </a:r>
            <a:r>
              <a:rPr lang="en-US" sz="2400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kiến</a:t>
            </a:r>
            <a:r>
              <a:rPr lang="en-US" sz="2400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đàng</a:t>
            </a:r>
            <a:r>
              <a:rPr lang="en-US" sz="2400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Ngoài</a:t>
            </a:r>
            <a:r>
              <a:rPr lang="en-US" sz="2400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2400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kỉ</a:t>
            </a:r>
            <a:r>
              <a:rPr lang="en-US" sz="2400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XVIII</a:t>
            </a:r>
            <a:r>
              <a:rPr lang="en-US" sz="2400" kern="0" dirty="0" smtClean="0">
                <a:solidFill>
                  <a:srgbClr val="0000FF"/>
                </a:solidFill>
              </a:rPr>
              <a:t>:</a:t>
            </a:r>
          </a:p>
          <a:p>
            <a:pPr>
              <a:defRPr/>
            </a:pPr>
            <a:r>
              <a:rPr lang="en-US" sz="2400" kern="0" dirty="0" smtClean="0"/>
              <a:t>A.:</a:t>
            </a:r>
            <a:r>
              <a:rPr lang="en-US" sz="2400" kern="0" dirty="0" err="1" smtClean="0"/>
              <a:t>Nhà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Lê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điều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hành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mọi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công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việc</a:t>
            </a:r>
            <a:r>
              <a:rPr lang="en-US" sz="2400" kern="0" dirty="0" smtClean="0"/>
              <a:t>             </a:t>
            </a:r>
          </a:p>
          <a:p>
            <a:pPr>
              <a:defRPr/>
            </a:pPr>
            <a:r>
              <a:rPr lang="en-US" sz="2400" kern="0" dirty="0" err="1" smtClean="0"/>
              <a:t>B.Phủ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Chúa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quanh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năm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hội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hè,yến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tiệc</a:t>
            </a:r>
            <a:r>
              <a:rPr lang="en-US" sz="2400" kern="0" dirty="0" smtClean="0"/>
              <a:t>.                 </a:t>
            </a:r>
          </a:p>
          <a:p>
            <a:pPr>
              <a:defRPr/>
            </a:pPr>
            <a:r>
              <a:rPr lang="en-US" sz="2400" kern="0" dirty="0" err="1" smtClean="0"/>
              <a:t>C.Chúa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Trịnh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rất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chăm</a:t>
            </a:r>
            <a:r>
              <a:rPr lang="en-US" sz="2400" kern="0" dirty="0" smtClean="0"/>
              <a:t> lo </a:t>
            </a:r>
            <a:r>
              <a:rPr lang="en-US" sz="2400" kern="0" dirty="0" err="1" smtClean="0"/>
              <a:t>phát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triển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sản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xuất</a:t>
            </a:r>
            <a:r>
              <a:rPr lang="en-US" sz="2400" kern="0" dirty="0" smtClean="0"/>
              <a:t>.</a:t>
            </a:r>
          </a:p>
          <a:p>
            <a:pPr>
              <a:defRPr/>
            </a:pPr>
            <a:r>
              <a:rPr lang="en-US" sz="2400" kern="0" dirty="0" err="1" smtClean="0"/>
              <a:t>D.Quan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lại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hoành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hành,đục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khoét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của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dân</a:t>
            </a:r>
            <a:r>
              <a:rPr lang="en-US" sz="2400" kern="0" dirty="0" smtClean="0"/>
              <a:t>. 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54357" y="2281237"/>
            <a:ext cx="419100" cy="4762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78" y="4038600"/>
            <a:ext cx="83058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 2: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</a:rPr>
              <a:t>Đời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</a:rPr>
              <a:t>sống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</a:rPr>
              <a:t>nông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</a:rPr>
              <a:t>dân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</a:rPr>
              <a:t>Đàng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</a:rPr>
              <a:t>Ngoài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TK XVIII?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A.No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đủ,ổn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     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B.Cực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khổ,đói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kém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               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C.Người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chết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ngổn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ngang,nông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dân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phải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bỏ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làng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đi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phiêu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tán</a:t>
            </a:r>
            <a:endParaRPr lang="en-US" sz="2400" dirty="0" smtClean="0">
              <a:solidFill>
                <a:schemeClr val="tx1"/>
              </a:solidFill>
              <a:latin typeface="Arial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D.Mùa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màng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bội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thu,thóc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lúa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đầy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đồng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4357" y="3171825"/>
            <a:ext cx="419100" cy="4762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01" y="4764546"/>
            <a:ext cx="451143" cy="512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75" y="5183237"/>
            <a:ext cx="451143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sz="2800" dirty="0" err="1" smtClean="0"/>
              <a:t>Câu</a:t>
            </a:r>
            <a:r>
              <a:rPr lang="en-US" sz="2800" dirty="0" smtClean="0"/>
              <a:t> 3:Nạn </a:t>
            </a:r>
            <a:r>
              <a:rPr lang="en-US" sz="2800" dirty="0" err="1" smtClean="0"/>
              <a:t>đói</a:t>
            </a:r>
            <a:r>
              <a:rPr lang="en-US" sz="2800" dirty="0" smtClean="0"/>
              <a:t> </a:t>
            </a:r>
            <a:r>
              <a:rPr lang="en-US" sz="2800" dirty="0" err="1" smtClean="0"/>
              <a:t>khủng</a:t>
            </a:r>
            <a:r>
              <a:rPr lang="en-US" sz="2800" dirty="0" smtClean="0"/>
              <a:t> </a:t>
            </a:r>
            <a:r>
              <a:rPr lang="en-US" sz="2800" dirty="0" err="1" smtClean="0"/>
              <a:t>khiếp</a:t>
            </a:r>
            <a:r>
              <a:rPr lang="en-US" sz="2800" dirty="0" smtClean="0"/>
              <a:t> ở </a:t>
            </a:r>
            <a:r>
              <a:rPr lang="en-US" sz="2800" dirty="0" err="1" smtClean="0"/>
              <a:t>Đàng</a:t>
            </a:r>
            <a:r>
              <a:rPr lang="en-US" sz="2800" dirty="0" smtClean="0"/>
              <a:t> </a:t>
            </a:r>
            <a:r>
              <a:rPr lang="en-US" sz="2800" dirty="0" err="1" smtClean="0"/>
              <a:t>Ngoài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A.1740-1742                            B.1740-1745 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C.1741-1742                            D.1740-1741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306" y="2419350"/>
            <a:ext cx="7741693" cy="1752600"/>
          </a:xfrm>
        </p:spPr>
        <p:txBody>
          <a:bodyPr/>
          <a:lstStyle/>
          <a:p>
            <a:r>
              <a:rPr lang="en-US" sz="2800" dirty="0" err="1" smtClean="0"/>
              <a:t>Câu</a:t>
            </a:r>
            <a:r>
              <a:rPr lang="en-US" sz="2800" dirty="0" smtClean="0"/>
              <a:t> 4:Khởi </a:t>
            </a:r>
            <a:r>
              <a:rPr lang="en-US" sz="2800" dirty="0" err="1" smtClean="0"/>
              <a:t>nghĩa</a:t>
            </a:r>
            <a:r>
              <a:rPr lang="en-US" sz="2800" dirty="0" smtClean="0"/>
              <a:t> </a:t>
            </a:r>
            <a:r>
              <a:rPr lang="en-US" sz="2800" dirty="0" err="1" smtClean="0"/>
              <a:t>Nguyễn</a:t>
            </a:r>
            <a:r>
              <a:rPr lang="en-US" sz="2800" dirty="0" smtClean="0"/>
              <a:t> </a:t>
            </a:r>
            <a:r>
              <a:rPr lang="en-US" sz="2800" dirty="0" err="1" smtClean="0"/>
              <a:t>Hữu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A.1740-1742                               </a:t>
            </a:r>
            <a:r>
              <a:rPr lang="en-US" sz="2800" dirty="0" smtClean="0">
                <a:solidFill>
                  <a:srgbClr val="0000FF"/>
                </a:solidFill>
              </a:rPr>
              <a:t>B.1741-1751 </a:t>
            </a:r>
            <a:r>
              <a:rPr lang="en-US" sz="2800" dirty="0">
                <a:solidFill>
                  <a:srgbClr val="0000FF"/>
                </a:solidFill>
              </a:rPr>
              <a:t/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>
                <a:solidFill>
                  <a:srgbClr val="0000FF"/>
                </a:solidFill>
              </a:rPr>
              <a:t>C.1741-1742                              </a:t>
            </a:r>
            <a:r>
              <a:rPr lang="en-US" sz="2800" dirty="0" smtClean="0">
                <a:solidFill>
                  <a:srgbClr val="0000FF"/>
                </a:solidFill>
              </a:rPr>
              <a:t>D.1739-1769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715000" y="1642596"/>
            <a:ext cx="457200" cy="4762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45720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5:Khởi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nghĩa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Nguyễn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 new roman"/>
              </a:rPr>
              <a:t>H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ữu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Cầu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đâu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?</a:t>
            </a:r>
          </a:p>
          <a:p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A.Bắc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Giang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                          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B.Sơn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Tây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C.Thanh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                         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D.Hải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Phòng</a:t>
            </a:r>
            <a:endParaRPr lang="en-US" sz="2800" dirty="0">
              <a:solidFill>
                <a:srgbClr val="0000FF"/>
              </a:solidFill>
              <a:latin typeface=".VnTime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29000"/>
            <a:ext cx="493819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5916876"/>
            <a:ext cx="49381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224838" cy="4600575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Câu</a:t>
            </a:r>
            <a:r>
              <a:rPr lang="en-US" sz="2800" dirty="0" smtClean="0">
                <a:solidFill>
                  <a:srgbClr val="0000FF"/>
                </a:solidFill>
              </a:rPr>
              <a:t> 6:Căn </a:t>
            </a:r>
            <a:r>
              <a:rPr lang="en-US" sz="2800" dirty="0" err="1" smtClean="0">
                <a:solidFill>
                  <a:srgbClr val="0000FF"/>
                </a:solidFill>
              </a:rPr>
              <a:t>cứ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cuộc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khởi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nghĩa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Hoàng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</a:rPr>
              <a:t>đâu</a:t>
            </a:r>
            <a:r>
              <a:rPr lang="en-US" sz="2800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A.Thanh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Hoá</a:t>
            </a:r>
            <a:r>
              <a:rPr lang="en-US" sz="2800" dirty="0" smtClean="0">
                <a:solidFill>
                  <a:srgbClr val="0000FF"/>
                </a:solidFill>
              </a:rPr>
              <a:t>                 </a:t>
            </a:r>
            <a:r>
              <a:rPr lang="en-US" sz="2800" dirty="0" err="1" smtClean="0">
                <a:solidFill>
                  <a:srgbClr val="0000FF"/>
                </a:solidFill>
              </a:rPr>
              <a:t>B.Nghệ</a:t>
            </a:r>
            <a:r>
              <a:rPr lang="en-US" sz="2800" dirty="0" smtClean="0">
                <a:solidFill>
                  <a:srgbClr val="0000FF"/>
                </a:solidFill>
              </a:rPr>
              <a:t> An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C.Điện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Biên</a:t>
            </a:r>
            <a:r>
              <a:rPr lang="en-US" sz="2800" dirty="0" smtClean="0">
                <a:solidFill>
                  <a:srgbClr val="0000FF"/>
                </a:solidFill>
              </a:rPr>
              <a:t>                   </a:t>
            </a:r>
            <a:r>
              <a:rPr lang="en-US" sz="2800" dirty="0" err="1" smtClean="0">
                <a:solidFill>
                  <a:srgbClr val="0000FF"/>
                </a:solidFill>
              </a:rPr>
              <a:t>D.Tam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Đảo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57200" y="1943636"/>
            <a:ext cx="553872" cy="4762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7: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nhân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thất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bại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cuộc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khởi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nghĩa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:</a:t>
            </a:r>
          </a:p>
          <a:p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A.Triều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đình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đem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quân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đàn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áp</a:t>
            </a:r>
            <a:endParaRPr lang="en-US" sz="2800" dirty="0" smtClean="0">
              <a:solidFill>
                <a:srgbClr val="0000FF"/>
              </a:solidFill>
              <a:latin typeface=".VnTime new roman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B.Người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lãnh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đạo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triều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đình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mua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chuộc</a:t>
            </a:r>
            <a:endParaRPr lang="en-US" sz="2800" dirty="0" smtClean="0">
              <a:solidFill>
                <a:srgbClr val="0000FF"/>
              </a:solidFill>
              <a:latin typeface=".VnTime new roman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C.Nổ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lẻ,rời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rạc</a:t>
            </a:r>
            <a:endParaRPr lang="en-US" sz="2800" dirty="0" smtClean="0">
              <a:solidFill>
                <a:srgbClr val="0000FF"/>
              </a:solidFill>
              <a:latin typeface=".VnTime new roman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D.Đáp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.VnTime new roman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.VnTime new roman"/>
              </a:rPr>
              <a:t> C.</a:t>
            </a:r>
            <a:endParaRPr lang="en-US" sz="2800" dirty="0">
              <a:solidFill>
                <a:srgbClr val="0000FF"/>
              </a:solidFill>
              <a:latin typeface=".VnTime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43" y="4801721"/>
            <a:ext cx="49381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9400"/>
            <a:ext cx="838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6294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048000" y="2209800"/>
            <a:ext cx="495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vi-VN" sz="2000">
              <a:solidFill>
                <a:srgbClr val="FF0066"/>
              </a:solidFill>
              <a:latin typeface="VNI-Times" pitchFamily="2" charset="0"/>
            </a:endParaRPr>
          </a:p>
          <a:p>
            <a:pPr eaLnBrk="1" hangingPunct="1">
              <a:buClrTx/>
              <a:buFontTx/>
              <a:buNone/>
            </a:pPr>
            <a:endParaRPr lang="vi-VN" sz="200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3886200" y="2514600"/>
            <a:ext cx="381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-33338" y="1439863"/>
            <a:ext cx="5010151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  - Chính quyền phong kiến mục nát</a:t>
            </a:r>
          </a:p>
          <a:p>
            <a:pPr eaLnBrk="1" hangingPunct="1">
              <a:buClrTx/>
              <a:buFontTx/>
              <a:buNone/>
            </a:pP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    đến cực độ.</a:t>
            </a:r>
          </a:p>
        </p:txBody>
      </p:sp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6294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6294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6294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1143000" y="-7620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vi-VN" b="1">
                <a:solidFill>
                  <a:srgbClr val="0000FF"/>
                </a:solidFill>
                <a:latin typeface="Arial" panose="020B0604020202020204" pitchFamily="34" charset="0"/>
              </a:rPr>
              <a:t>Tiết </a:t>
            </a:r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</a:rPr>
              <a:t>54</a:t>
            </a:r>
            <a:r>
              <a:rPr lang="vi-VN" b="1">
                <a:solidFill>
                  <a:srgbClr val="0000FF"/>
                </a:solidFill>
                <a:latin typeface="Arial" panose="020B0604020202020204" pitchFamily="34" charset="0"/>
              </a:rPr>
              <a:t> – Bài 24</a:t>
            </a:r>
            <a:r>
              <a:rPr lang="vi-VN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vi-VN" b="1">
                <a:solidFill>
                  <a:srgbClr val="FF0000"/>
                </a:solidFill>
                <a:latin typeface="Arial" panose="020B0604020202020204" pitchFamily="34" charset="0"/>
              </a:rPr>
              <a:t>KHỞI NGHĨA NÔNG DÂN ĐÀNG NGOÀI THẾ KỈ XVIII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15900" y="10541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vi-VN" b="1">
                <a:solidFill>
                  <a:srgbClr val="FF0000"/>
                </a:solidFill>
                <a:latin typeface="Arial" panose="020B0604020202020204" pitchFamily="34" charset="0"/>
              </a:rPr>
              <a:t>1. TÌNH HÌNH CHÍNH TRỊ</a:t>
            </a:r>
          </a:p>
          <a:p>
            <a:pPr eaLnBrk="1" hangingPunct="1">
              <a:buClrTx/>
              <a:buFontTx/>
              <a:buNone/>
            </a:pPr>
            <a:endParaRPr lang="vi-V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3505200" y="51816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7056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36" name="Line 15"/>
          <p:cNvSpPr>
            <a:spLocks noChangeShapeType="1"/>
          </p:cNvSpPr>
          <p:nvPr/>
        </p:nvSpPr>
        <p:spPr bwMode="auto">
          <a:xfrm>
            <a:off x="5400675" y="1223963"/>
            <a:ext cx="71438" cy="52562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1207" y="1219200"/>
            <a:ext cx="3353091" cy="41273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-228600" y="762000"/>
            <a:ext cx="9372600" cy="63246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6629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        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.VnTimeH" panose="020B7200000000000000" pitchFamily="34" charset="0"/>
              </a:rPr>
              <a:t>h­íng dÉn vÒ nhµ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1. Học bài 24.</a:t>
            </a:r>
            <a:r>
              <a:rPr lang="en-US" sz="3200" b="1">
                <a:solidFill>
                  <a:srgbClr val="0000FF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2. Soạn bài 25 : Phong trào nông dân Tây Sơn.</a:t>
            </a:r>
          </a:p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Phần I: Khởi nghĩa nông dân Tây Sơn.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5087" y="10236"/>
            <a:ext cx="9144000" cy="6858000"/>
          </a:xfrm>
          <a:prstGeom prst="rect">
            <a:avLst/>
          </a:prstGeom>
          <a:solidFill>
            <a:srgbClr val="FFCCFF"/>
          </a:solidFill>
          <a:ln w="9360">
            <a:solidFill>
              <a:srgbClr val="006666"/>
            </a:solidFill>
            <a:miter lim="800000"/>
            <a:headEnd/>
            <a:tailEnd/>
          </a:ln>
          <a:effectLst>
            <a:outerShdw dist="17819" dir="2700000" algn="ctr" rotWithShape="0">
              <a:srgbClr val="808080">
                <a:alpha val="50027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Tx/>
              <a:buSzPct val="12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>
                <a:solidFill>
                  <a:srgbClr val="000000"/>
                </a:solidFill>
                <a:latin typeface="Arial" charset="0"/>
                <a:ea typeface="+mn-ea"/>
              </a:rPr>
              <a:t> 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409700"/>
            <a:ext cx="13160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 rot="-2280000">
            <a:off x="4089400" y="1524000"/>
            <a:ext cx="1095375" cy="269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CC33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</a:rPr>
              <a:t>Nguyªn nh©n  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553200" y="609600"/>
            <a:ext cx="2362200" cy="685800"/>
          </a:xfrm>
          <a:prstGeom prst="flowChartTerminator">
            <a:avLst/>
          </a:prstGeom>
          <a:solidFill>
            <a:srgbClr val="CC0066"/>
          </a:solidFill>
          <a:ln w="9360">
            <a:solidFill>
              <a:srgbClr val="FF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800" b="1">
                <a:solidFill>
                  <a:srgbClr val="FFFFFF"/>
                </a:solidFill>
              </a:rPr>
              <a:t>Sù  suy yÕu cña chÝnh </a:t>
            </a:r>
          </a:p>
          <a:p>
            <a:pPr algn="ctr" eaLnBrk="1" hangingPunct="1">
              <a:buClrTx/>
              <a:buFontTx/>
              <a:buNone/>
            </a:pPr>
            <a:r>
              <a:rPr lang="en-US" sz="1800" b="1">
                <a:solidFill>
                  <a:srgbClr val="FFFFFF"/>
                </a:solidFill>
              </a:rPr>
              <a:t>quyÒn phong kiÕn</a:t>
            </a:r>
            <a:r>
              <a:rPr lang="en-US" sz="14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2747963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96838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.VnTimeH" panose="020B7200000000000000" pitchFamily="34" charset="0"/>
              </a:rPr>
              <a:t>S¬ ®å tãm t¾t kiÕn thøc vÒ phong trµo khëi nghÜa n«ng d©n §µng ngoµi thÕ kû Xviii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 rot="2640000">
            <a:off x="3944938" y="2900363"/>
            <a:ext cx="1447800" cy="2984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</a:rPr>
              <a:t>Nh÷ng cuéc khëi nghÜa lín 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6019800" y="1371600"/>
            <a:ext cx="3124200" cy="838200"/>
          </a:xfrm>
          <a:prstGeom prst="flowChartTerminator">
            <a:avLst/>
          </a:prstGeom>
          <a:solidFill>
            <a:srgbClr val="CC0066"/>
          </a:solidFill>
          <a:ln w="9360">
            <a:solidFill>
              <a:srgbClr val="CC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FFFFFF"/>
                </a:solidFill>
              </a:rPr>
              <a:t>§êi sèng nh©n d©n khèn cïng</a:t>
            </a:r>
          </a:p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FFFFFF"/>
                </a:solidFill>
              </a:rPr>
              <a:t> M©u thuÉn x· héi gay g¾t .</a:t>
            </a:r>
          </a:p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FFFFFF"/>
                </a:solidFill>
              </a:rPr>
              <a:t> Hä ®· næi dËy ®Êu tranh</a:t>
            </a:r>
          </a:p>
        </p:txBody>
      </p:sp>
      <p:sp>
        <p:nvSpPr>
          <p:cNvPr id="22538" name="Freeform 10"/>
          <p:cNvSpPr>
            <a:spLocks noChangeArrowheads="1"/>
          </p:cNvSpPr>
          <p:nvPr/>
        </p:nvSpPr>
        <p:spPr bwMode="auto">
          <a:xfrm>
            <a:off x="5257800" y="914400"/>
            <a:ext cx="1295400" cy="609600"/>
          </a:xfrm>
          <a:custGeom>
            <a:avLst/>
            <a:gdLst>
              <a:gd name="T0" fmla="*/ 0 w 816"/>
              <a:gd name="T1" fmla="*/ 2147483647 h 384"/>
              <a:gd name="T2" fmla="*/ 2147483647 w 816"/>
              <a:gd name="T3" fmla="*/ 2147483647 h 384"/>
              <a:gd name="T4" fmla="*/ 2147483647 w 816"/>
              <a:gd name="T5" fmla="*/ 0 h 384"/>
              <a:gd name="T6" fmla="*/ 0 60000 65536"/>
              <a:gd name="T7" fmla="*/ 0 60000 65536"/>
              <a:gd name="T8" fmla="*/ 0 60000 65536"/>
              <a:gd name="T9" fmla="*/ 0 w 816"/>
              <a:gd name="T10" fmla="*/ 0 h 384"/>
              <a:gd name="T11" fmla="*/ 816 w 81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84">
                <a:moveTo>
                  <a:pt x="0" y="384"/>
                </a:moveTo>
                <a:cubicBezTo>
                  <a:pt x="124" y="272"/>
                  <a:pt x="248" y="160"/>
                  <a:pt x="384" y="96"/>
                </a:cubicBezTo>
                <a:cubicBezTo>
                  <a:pt x="520" y="32"/>
                  <a:pt x="668" y="16"/>
                  <a:pt x="816" y="0"/>
                </a:cubicBezTo>
              </a:path>
            </a:pathLst>
          </a:custGeom>
          <a:noFill/>
          <a:ln w="28440">
            <a:solidFill>
              <a:srgbClr val="CC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Freeform 11"/>
          <p:cNvSpPr>
            <a:spLocks noChangeArrowheads="1"/>
          </p:cNvSpPr>
          <p:nvPr/>
        </p:nvSpPr>
        <p:spPr bwMode="auto">
          <a:xfrm>
            <a:off x="5257800" y="1524000"/>
            <a:ext cx="762000" cy="304800"/>
          </a:xfrm>
          <a:custGeom>
            <a:avLst/>
            <a:gdLst>
              <a:gd name="T0" fmla="*/ 0 w 480"/>
              <a:gd name="T1" fmla="*/ 0 h 192"/>
              <a:gd name="T2" fmla="*/ 2147483647 w 480"/>
              <a:gd name="T3" fmla="*/ 2147483647 h 192"/>
              <a:gd name="T4" fmla="*/ 2147483647 w 480"/>
              <a:gd name="T5" fmla="*/ 2147483647 h 192"/>
              <a:gd name="T6" fmla="*/ 0 60000 65536"/>
              <a:gd name="T7" fmla="*/ 0 60000 65536"/>
              <a:gd name="T8" fmla="*/ 0 60000 65536"/>
              <a:gd name="T9" fmla="*/ 0 w 480"/>
              <a:gd name="T10" fmla="*/ 0 h 192"/>
              <a:gd name="T11" fmla="*/ 480 w 48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92">
                <a:moveTo>
                  <a:pt x="0" y="0"/>
                </a:moveTo>
                <a:cubicBezTo>
                  <a:pt x="56" y="56"/>
                  <a:pt x="112" y="112"/>
                  <a:pt x="192" y="144"/>
                </a:cubicBezTo>
                <a:cubicBezTo>
                  <a:pt x="272" y="176"/>
                  <a:pt x="376" y="184"/>
                  <a:pt x="480" y="192"/>
                </a:cubicBezTo>
              </a:path>
            </a:pathLst>
          </a:custGeom>
          <a:noFill/>
          <a:ln w="28440">
            <a:solidFill>
              <a:srgbClr val="CC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Freeform 12"/>
          <p:cNvSpPr>
            <a:spLocks noChangeArrowheads="1"/>
          </p:cNvSpPr>
          <p:nvPr/>
        </p:nvSpPr>
        <p:spPr bwMode="auto">
          <a:xfrm>
            <a:off x="5181600" y="3276600"/>
            <a:ext cx="1066800" cy="533400"/>
          </a:xfrm>
          <a:custGeom>
            <a:avLst/>
            <a:gdLst>
              <a:gd name="T0" fmla="*/ 0 w 816"/>
              <a:gd name="T1" fmla="*/ 2147483647 h 384"/>
              <a:gd name="T2" fmla="*/ 2147483647 w 816"/>
              <a:gd name="T3" fmla="*/ 2147483647 h 384"/>
              <a:gd name="T4" fmla="*/ 2147483647 w 816"/>
              <a:gd name="T5" fmla="*/ 0 h 384"/>
              <a:gd name="T6" fmla="*/ 0 60000 65536"/>
              <a:gd name="T7" fmla="*/ 0 60000 65536"/>
              <a:gd name="T8" fmla="*/ 0 60000 65536"/>
              <a:gd name="T9" fmla="*/ 0 w 816"/>
              <a:gd name="T10" fmla="*/ 0 h 384"/>
              <a:gd name="T11" fmla="*/ 816 w 81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84">
                <a:moveTo>
                  <a:pt x="0" y="384"/>
                </a:moveTo>
                <a:cubicBezTo>
                  <a:pt x="124" y="272"/>
                  <a:pt x="248" y="160"/>
                  <a:pt x="384" y="96"/>
                </a:cubicBezTo>
                <a:cubicBezTo>
                  <a:pt x="520" y="32"/>
                  <a:pt x="668" y="16"/>
                  <a:pt x="816" y="0"/>
                </a:cubicBezTo>
              </a:path>
            </a:pathLst>
          </a:custGeom>
          <a:noFill/>
          <a:ln w="2844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Freeform 13"/>
          <p:cNvSpPr>
            <a:spLocks noChangeArrowheads="1"/>
          </p:cNvSpPr>
          <p:nvPr/>
        </p:nvSpPr>
        <p:spPr bwMode="auto">
          <a:xfrm rot="1080000">
            <a:off x="5227638" y="3463925"/>
            <a:ext cx="1066800" cy="533400"/>
          </a:xfrm>
          <a:custGeom>
            <a:avLst/>
            <a:gdLst>
              <a:gd name="T0" fmla="*/ 0 w 816"/>
              <a:gd name="T1" fmla="*/ 2147483647 h 384"/>
              <a:gd name="T2" fmla="*/ 2147483647 w 816"/>
              <a:gd name="T3" fmla="*/ 2147483647 h 384"/>
              <a:gd name="T4" fmla="*/ 2147483647 w 816"/>
              <a:gd name="T5" fmla="*/ 0 h 384"/>
              <a:gd name="T6" fmla="*/ 0 60000 65536"/>
              <a:gd name="T7" fmla="*/ 0 60000 65536"/>
              <a:gd name="T8" fmla="*/ 0 60000 65536"/>
              <a:gd name="T9" fmla="*/ 0 w 816"/>
              <a:gd name="T10" fmla="*/ 0 h 384"/>
              <a:gd name="T11" fmla="*/ 816 w 81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84">
                <a:moveTo>
                  <a:pt x="0" y="384"/>
                </a:moveTo>
                <a:cubicBezTo>
                  <a:pt x="124" y="272"/>
                  <a:pt x="248" y="160"/>
                  <a:pt x="384" y="96"/>
                </a:cubicBezTo>
                <a:cubicBezTo>
                  <a:pt x="520" y="32"/>
                  <a:pt x="668" y="16"/>
                  <a:pt x="816" y="0"/>
                </a:cubicBezTo>
              </a:path>
            </a:pathLst>
          </a:custGeom>
          <a:noFill/>
          <a:ln w="2844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Freeform 14"/>
          <p:cNvSpPr>
            <a:spLocks noChangeArrowheads="1"/>
          </p:cNvSpPr>
          <p:nvPr/>
        </p:nvSpPr>
        <p:spPr bwMode="auto">
          <a:xfrm rot="2460000">
            <a:off x="5227638" y="3606800"/>
            <a:ext cx="1008062" cy="603250"/>
          </a:xfrm>
          <a:custGeom>
            <a:avLst/>
            <a:gdLst>
              <a:gd name="T0" fmla="*/ 0 w 816"/>
              <a:gd name="T1" fmla="*/ 2147483647 h 384"/>
              <a:gd name="T2" fmla="*/ 2147483647 w 816"/>
              <a:gd name="T3" fmla="*/ 2147483647 h 384"/>
              <a:gd name="T4" fmla="*/ 2147483647 w 816"/>
              <a:gd name="T5" fmla="*/ 0 h 384"/>
              <a:gd name="T6" fmla="*/ 0 60000 65536"/>
              <a:gd name="T7" fmla="*/ 0 60000 65536"/>
              <a:gd name="T8" fmla="*/ 0 60000 65536"/>
              <a:gd name="T9" fmla="*/ 0 w 816"/>
              <a:gd name="T10" fmla="*/ 0 h 384"/>
              <a:gd name="T11" fmla="*/ 816 w 81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84">
                <a:moveTo>
                  <a:pt x="0" y="384"/>
                </a:moveTo>
                <a:cubicBezTo>
                  <a:pt x="124" y="272"/>
                  <a:pt x="248" y="160"/>
                  <a:pt x="384" y="96"/>
                </a:cubicBezTo>
                <a:cubicBezTo>
                  <a:pt x="520" y="32"/>
                  <a:pt x="668" y="16"/>
                  <a:pt x="816" y="0"/>
                </a:cubicBezTo>
              </a:path>
            </a:pathLst>
          </a:custGeom>
          <a:noFill/>
          <a:ln w="2844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Freeform 15"/>
          <p:cNvSpPr>
            <a:spLocks noChangeArrowheads="1"/>
          </p:cNvSpPr>
          <p:nvPr/>
        </p:nvSpPr>
        <p:spPr bwMode="auto">
          <a:xfrm rot="4020000">
            <a:off x="5222875" y="3760788"/>
            <a:ext cx="914400" cy="685800"/>
          </a:xfrm>
          <a:custGeom>
            <a:avLst/>
            <a:gdLst>
              <a:gd name="T0" fmla="*/ 0 w 816"/>
              <a:gd name="T1" fmla="*/ 2147483647 h 384"/>
              <a:gd name="T2" fmla="*/ 2147483647 w 816"/>
              <a:gd name="T3" fmla="*/ 2147483647 h 384"/>
              <a:gd name="T4" fmla="*/ 2147483647 w 816"/>
              <a:gd name="T5" fmla="*/ 0 h 384"/>
              <a:gd name="T6" fmla="*/ 0 60000 65536"/>
              <a:gd name="T7" fmla="*/ 0 60000 65536"/>
              <a:gd name="T8" fmla="*/ 0 60000 65536"/>
              <a:gd name="T9" fmla="*/ 0 w 816"/>
              <a:gd name="T10" fmla="*/ 0 h 384"/>
              <a:gd name="T11" fmla="*/ 816 w 81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84">
                <a:moveTo>
                  <a:pt x="0" y="384"/>
                </a:moveTo>
                <a:cubicBezTo>
                  <a:pt x="124" y="272"/>
                  <a:pt x="248" y="160"/>
                  <a:pt x="384" y="96"/>
                </a:cubicBezTo>
                <a:cubicBezTo>
                  <a:pt x="520" y="32"/>
                  <a:pt x="668" y="16"/>
                  <a:pt x="816" y="0"/>
                </a:cubicBezTo>
              </a:path>
            </a:pathLst>
          </a:custGeom>
          <a:noFill/>
          <a:ln w="2844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Freeform 16"/>
          <p:cNvSpPr>
            <a:spLocks noChangeArrowheads="1"/>
          </p:cNvSpPr>
          <p:nvPr/>
        </p:nvSpPr>
        <p:spPr bwMode="auto">
          <a:xfrm rot="5280000">
            <a:off x="5085557" y="3961606"/>
            <a:ext cx="995362" cy="695325"/>
          </a:xfrm>
          <a:custGeom>
            <a:avLst/>
            <a:gdLst>
              <a:gd name="T0" fmla="*/ 0 w 816"/>
              <a:gd name="T1" fmla="*/ 2147483647 h 384"/>
              <a:gd name="T2" fmla="*/ 2147483647 w 816"/>
              <a:gd name="T3" fmla="*/ 2147483647 h 384"/>
              <a:gd name="T4" fmla="*/ 2147483647 w 816"/>
              <a:gd name="T5" fmla="*/ 0 h 384"/>
              <a:gd name="T6" fmla="*/ 0 60000 65536"/>
              <a:gd name="T7" fmla="*/ 0 60000 65536"/>
              <a:gd name="T8" fmla="*/ 0 60000 65536"/>
              <a:gd name="T9" fmla="*/ 0 w 816"/>
              <a:gd name="T10" fmla="*/ 0 h 384"/>
              <a:gd name="T11" fmla="*/ 816 w 81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84">
                <a:moveTo>
                  <a:pt x="0" y="384"/>
                </a:moveTo>
                <a:cubicBezTo>
                  <a:pt x="124" y="272"/>
                  <a:pt x="248" y="160"/>
                  <a:pt x="384" y="96"/>
                </a:cubicBezTo>
                <a:cubicBezTo>
                  <a:pt x="520" y="32"/>
                  <a:pt x="668" y="16"/>
                  <a:pt x="816" y="0"/>
                </a:cubicBezTo>
              </a:path>
            </a:pathLst>
          </a:custGeom>
          <a:noFill/>
          <a:ln w="2844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1308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0" y="1066800"/>
            <a:ext cx="1219200" cy="8382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360">
            <a:solidFill>
              <a:srgbClr val="FF505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800" dirty="0" err="1">
                <a:solidFill>
                  <a:srgbClr val="000000"/>
                </a:solidFill>
              </a:rPr>
              <a:t>Đ</a:t>
            </a:r>
            <a:r>
              <a:rPr lang="en-US" sz="1800" dirty="0" err="1" smtClean="0">
                <a:solidFill>
                  <a:srgbClr val="000000"/>
                </a:solidFill>
              </a:rPr>
              <a:t>Òu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thÊt</a:t>
            </a:r>
            <a:r>
              <a:rPr lang="en-US" sz="1800" dirty="0">
                <a:solidFill>
                  <a:srgbClr val="000000"/>
                </a:solidFill>
              </a:rPr>
              <a:t> b¹i</a:t>
            </a:r>
          </a:p>
        </p:txBody>
      </p:sp>
      <p:sp>
        <p:nvSpPr>
          <p:cNvPr id="22547" name="Freeform 19"/>
          <p:cNvSpPr>
            <a:spLocks noChangeArrowheads="1"/>
          </p:cNvSpPr>
          <p:nvPr/>
        </p:nvSpPr>
        <p:spPr bwMode="auto">
          <a:xfrm>
            <a:off x="3962400" y="2628900"/>
            <a:ext cx="1308100" cy="1257300"/>
          </a:xfrm>
          <a:custGeom>
            <a:avLst/>
            <a:gdLst>
              <a:gd name="T0" fmla="*/ 0 w 824"/>
              <a:gd name="T1" fmla="*/ 2147483647 h 792"/>
              <a:gd name="T2" fmla="*/ 2147483647 w 824"/>
              <a:gd name="T3" fmla="*/ 2147483647 h 792"/>
              <a:gd name="T4" fmla="*/ 2147483647 w 824"/>
              <a:gd name="T5" fmla="*/ 2147483647 h 792"/>
              <a:gd name="T6" fmla="*/ 2147483647 w 824"/>
              <a:gd name="T7" fmla="*/ 2147483647 h 792"/>
              <a:gd name="T8" fmla="*/ 2147483647 w 824"/>
              <a:gd name="T9" fmla="*/ 2147483647 h 792"/>
              <a:gd name="T10" fmla="*/ 2147483647 w 824"/>
              <a:gd name="T11" fmla="*/ 2147483647 h 792"/>
              <a:gd name="T12" fmla="*/ 2147483647 w 824"/>
              <a:gd name="T13" fmla="*/ 2147483647 h 792"/>
              <a:gd name="T14" fmla="*/ 2147483647 w 824"/>
              <a:gd name="T15" fmla="*/ 2147483647 h 792"/>
              <a:gd name="T16" fmla="*/ 2147483647 w 824"/>
              <a:gd name="T17" fmla="*/ 2147483647 h 792"/>
              <a:gd name="T18" fmla="*/ 2147483647 w 824"/>
              <a:gd name="T19" fmla="*/ 2147483647 h 792"/>
              <a:gd name="T20" fmla="*/ 2147483647 w 824"/>
              <a:gd name="T21" fmla="*/ 2147483647 h 792"/>
              <a:gd name="T22" fmla="*/ 0 w 824"/>
              <a:gd name="T23" fmla="*/ 0 h 7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4"/>
              <a:gd name="T37" fmla="*/ 0 h 792"/>
              <a:gd name="T38" fmla="*/ 824 w 824"/>
              <a:gd name="T39" fmla="*/ 792 h 7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4" h="792">
                <a:moveTo>
                  <a:pt x="0" y="96"/>
                </a:moveTo>
                <a:cubicBezTo>
                  <a:pt x="64" y="136"/>
                  <a:pt x="128" y="176"/>
                  <a:pt x="192" y="240"/>
                </a:cubicBezTo>
                <a:cubicBezTo>
                  <a:pt x="256" y="304"/>
                  <a:pt x="328" y="416"/>
                  <a:pt x="384" y="480"/>
                </a:cubicBezTo>
                <a:cubicBezTo>
                  <a:pt x="440" y="544"/>
                  <a:pt x="464" y="576"/>
                  <a:pt x="528" y="624"/>
                </a:cubicBezTo>
                <a:cubicBezTo>
                  <a:pt x="592" y="672"/>
                  <a:pt x="720" y="744"/>
                  <a:pt x="768" y="768"/>
                </a:cubicBezTo>
                <a:cubicBezTo>
                  <a:pt x="816" y="792"/>
                  <a:pt x="824" y="776"/>
                  <a:pt x="816" y="768"/>
                </a:cubicBezTo>
                <a:cubicBezTo>
                  <a:pt x="808" y="760"/>
                  <a:pt x="776" y="760"/>
                  <a:pt x="720" y="720"/>
                </a:cubicBezTo>
                <a:cubicBezTo>
                  <a:pt x="664" y="680"/>
                  <a:pt x="536" y="584"/>
                  <a:pt x="480" y="528"/>
                </a:cubicBezTo>
                <a:cubicBezTo>
                  <a:pt x="424" y="472"/>
                  <a:pt x="424" y="432"/>
                  <a:pt x="384" y="384"/>
                </a:cubicBezTo>
                <a:cubicBezTo>
                  <a:pt x="344" y="336"/>
                  <a:pt x="280" y="288"/>
                  <a:pt x="240" y="240"/>
                </a:cubicBezTo>
                <a:cubicBezTo>
                  <a:pt x="200" y="192"/>
                  <a:pt x="184" y="136"/>
                  <a:pt x="144" y="96"/>
                </a:cubicBezTo>
                <a:cubicBezTo>
                  <a:pt x="104" y="56"/>
                  <a:pt x="52" y="28"/>
                  <a:pt x="0" y="0"/>
                </a:cubicBezTo>
              </a:path>
            </a:pathLst>
          </a:cu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201988"/>
            <a:ext cx="7143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49" name="Freeform 21"/>
          <p:cNvSpPr>
            <a:spLocks noChangeArrowheads="1"/>
          </p:cNvSpPr>
          <p:nvPr/>
        </p:nvSpPr>
        <p:spPr bwMode="auto">
          <a:xfrm>
            <a:off x="1727200" y="3352800"/>
            <a:ext cx="1016000" cy="1117600"/>
          </a:xfrm>
          <a:custGeom>
            <a:avLst/>
            <a:gdLst>
              <a:gd name="T0" fmla="*/ 2147483647 w 640"/>
              <a:gd name="T1" fmla="*/ 0 h 704"/>
              <a:gd name="T2" fmla="*/ 2147483647 w 640"/>
              <a:gd name="T3" fmla="*/ 2147483647 h 704"/>
              <a:gd name="T4" fmla="*/ 2147483647 w 640"/>
              <a:gd name="T5" fmla="*/ 2147483647 h 704"/>
              <a:gd name="T6" fmla="*/ 2147483647 w 640"/>
              <a:gd name="T7" fmla="*/ 2147483647 h 704"/>
              <a:gd name="T8" fmla="*/ 2147483647 w 640"/>
              <a:gd name="T9" fmla="*/ 2147483647 h 704"/>
              <a:gd name="T10" fmla="*/ 2147483647 w 640"/>
              <a:gd name="T11" fmla="*/ 2147483647 h 704"/>
              <a:gd name="T12" fmla="*/ 2147483647 w 640"/>
              <a:gd name="T13" fmla="*/ 2147483647 h 704"/>
              <a:gd name="T14" fmla="*/ 2147483647 w 640"/>
              <a:gd name="T15" fmla="*/ 2147483647 h 704"/>
              <a:gd name="T16" fmla="*/ 2147483647 w 640"/>
              <a:gd name="T17" fmla="*/ 2147483647 h 704"/>
              <a:gd name="T18" fmla="*/ 2147483647 w 640"/>
              <a:gd name="T19" fmla="*/ 0 h 7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40"/>
              <a:gd name="T31" fmla="*/ 0 h 704"/>
              <a:gd name="T32" fmla="*/ 640 w 640"/>
              <a:gd name="T33" fmla="*/ 704 h 7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40" h="704">
                <a:moveTo>
                  <a:pt x="544" y="0"/>
                </a:moveTo>
                <a:cubicBezTo>
                  <a:pt x="516" y="48"/>
                  <a:pt x="488" y="96"/>
                  <a:pt x="448" y="144"/>
                </a:cubicBezTo>
                <a:cubicBezTo>
                  <a:pt x="408" y="192"/>
                  <a:pt x="352" y="240"/>
                  <a:pt x="304" y="288"/>
                </a:cubicBezTo>
                <a:cubicBezTo>
                  <a:pt x="256" y="336"/>
                  <a:pt x="208" y="368"/>
                  <a:pt x="160" y="432"/>
                </a:cubicBezTo>
                <a:cubicBezTo>
                  <a:pt x="112" y="496"/>
                  <a:pt x="32" y="640"/>
                  <a:pt x="16" y="672"/>
                </a:cubicBezTo>
                <a:cubicBezTo>
                  <a:pt x="0" y="704"/>
                  <a:pt x="32" y="664"/>
                  <a:pt x="64" y="624"/>
                </a:cubicBezTo>
                <a:cubicBezTo>
                  <a:pt x="96" y="584"/>
                  <a:pt x="152" y="488"/>
                  <a:pt x="208" y="432"/>
                </a:cubicBezTo>
                <a:cubicBezTo>
                  <a:pt x="264" y="376"/>
                  <a:pt x="352" y="328"/>
                  <a:pt x="400" y="288"/>
                </a:cubicBezTo>
                <a:cubicBezTo>
                  <a:pt x="448" y="248"/>
                  <a:pt x="456" y="240"/>
                  <a:pt x="496" y="192"/>
                </a:cubicBezTo>
                <a:cubicBezTo>
                  <a:pt x="536" y="144"/>
                  <a:pt x="588" y="72"/>
                  <a:pt x="640" y="0"/>
                </a:cubicBezTo>
              </a:path>
            </a:pathLst>
          </a:custGeom>
          <a:solidFill>
            <a:srgbClr val="0099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2057400" y="1524000"/>
            <a:ext cx="1905000" cy="1905000"/>
          </a:xfrm>
          <a:prstGeom prst="ellipse">
            <a:avLst/>
          </a:prstGeom>
          <a:solidFill>
            <a:srgbClr val="BBE0E3"/>
          </a:solidFill>
          <a:ln w="57240">
            <a:solidFill>
              <a:srgbClr val="FF00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800" b="1" dirty="0" err="1">
                <a:solidFill>
                  <a:srgbClr val="0000FF"/>
                </a:solidFill>
              </a:rPr>
              <a:t>Phong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trµo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en-US" sz="1800" b="1" dirty="0" err="1">
                <a:solidFill>
                  <a:srgbClr val="0000FF"/>
                </a:solidFill>
              </a:rPr>
              <a:t>Khëi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nghÜa</a:t>
            </a:r>
            <a:endParaRPr lang="en-US" sz="1800" b="1" dirty="0">
              <a:solidFill>
                <a:srgbClr val="0000FF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n«ng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d©n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en-US" sz="1800" b="1" dirty="0" err="1">
                <a:solidFill>
                  <a:srgbClr val="0000FF"/>
                </a:solidFill>
                <a:latin typeface=".VnTime new roman"/>
              </a:rPr>
              <a:t>Đ</a:t>
            </a:r>
            <a:r>
              <a:rPr lang="en-US" sz="1800" b="1" dirty="0" err="1" smtClean="0">
                <a:solidFill>
                  <a:srgbClr val="0000FF"/>
                </a:solidFill>
              </a:rPr>
              <a:t>µng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Ngoµi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en-US" sz="1800" b="1" dirty="0" err="1">
                <a:solidFill>
                  <a:srgbClr val="0000FF"/>
                </a:solidFill>
              </a:rPr>
              <a:t>thÕ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kû</a:t>
            </a:r>
            <a:r>
              <a:rPr lang="en-US" sz="1800" b="1" dirty="0">
                <a:solidFill>
                  <a:srgbClr val="0000FF"/>
                </a:solidFill>
              </a:rPr>
              <a:t> XVIII</a:t>
            </a: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152400" y="2895600"/>
            <a:ext cx="1676400" cy="30480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800">
                <a:solidFill>
                  <a:srgbClr val="FFFFFF"/>
                </a:solidFill>
              </a:rPr>
              <a:t>-Lµm lung lay</a:t>
            </a:r>
          </a:p>
          <a:p>
            <a:pPr algn="ctr" eaLnBrk="1" hangingPunct="1">
              <a:buClrTx/>
              <a:buFontTx/>
              <a:buNone/>
            </a:pPr>
            <a:r>
              <a:rPr lang="en-US" sz="1800">
                <a:solidFill>
                  <a:srgbClr val="FFFFFF"/>
                </a:solidFill>
              </a:rPr>
              <a:t>c¬ ®å hä TrÞnh.</a:t>
            </a:r>
          </a:p>
          <a:p>
            <a:pPr algn="ctr" eaLnBrk="1" hangingPunct="1">
              <a:buClrTx/>
              <a:buFontTx/>
              <a:buNone/>
            </a:pPr>
            <a:r>
              <a:rPr lang="en-US" sz="1800">
                <a:solidFill>
                  <a:srgbClr val="FFFFFF"/>
                </a:solidFill>
              </a:rPr>
              <a:t>- ThÓ hiÖn tinh</a:t>
            </a:r>
          </a:p>
          <a:p>
            <a:pPr algn="ctr" eaLnBrk="1" hangingPunct="1">
              <a:buClrTx/>
              <a:buFontTx/>
              <a:buNone/>
            </a:pPr>
            <a:r>
              <a:rPr lang="en-US" sz="1800">
                <a:solidFill>
                  <a:srgbClr val="FFFFFF"/>
                </a:solidFill>
              </a:rPr>
              <a:t>thÇn chèng ¸p</a:t>
            </a:r>
          </a:p>
          <a:p>
            <a:pPr algn="ctr" eaLnBrk="1" hangingPunct="1">
              <a:buClrTx/>
              <a:buFontTx/>
              <a:buNone/>
            </a:pPr>
            <a:r>
              <a:rPr lang="en-US" sz="1800">
                <a:solidFill>
                  <a:srgbClr val="FFFFFF"/>
                </a:solidFill>
              </a:rPr>
              <a:t>bøc cña nh©n </a:t>
            </a:r>
          </a:p>
          <a:p>
            <a:pPr algn="ctr" eaLnBrk="1" hangingPunct="1">
              <a:buClrTx/>
              <a:buFontTx/>
              <a:buNone/>
            </a:pPr>
            <a:r>
              <a:rPr lang="en-US" sz="1800">
                <a:solidFill>
                  <a:srgbClr val="FFFFFF"/>
                </a:solidFill>
              </a:rPr>
              <a:t>d©n.</a:t>
            </a:r>
          </a:p>
          <a:p>
            <a:pPr algn="ctr" eaLnBrk="1" hangingPunct="1">
              <a:buClr>
                <a:srgbClr val="FFFFFF"/>
              </a:buClr>
              <a:buFont typeface=".VnTime" panose="020B7200000000000000" pitchFamily="34" charset="0"/>
              <a:buChar char="-"/>
            </a:pPr>
            <a:r>
              <a:rPr lang="en-US" sz="1800">
                <a:solidFill>
                  <a:srgbClr val="FFFFFF"/>
                </a:solidFill>
              </a:rPr>
              <a:t>T¹o ®iÒu kiÖn</a:t>
            </a:r>
          </a:p>
          <a:p>
            <a:pPr algn="ctr" eaLnBrk="1" hangingPunct="1">
              <a:buClrTx/>
              <a:buFontTx/>
              <a:buNone/>
            </a:pPr>
            <a:r>
              <a:rPr lang="en-US" sz="1800">
                <a:solidFill>
                  <a:srgbClr val="FFFFFF"/>
                </a:solidFill>
              </a:rPr>
              <a:t>cho nghÜa qu©n </a:t>
            </a:r>
          </a:p>
          <a:p>
            <a:pPr algn="ctr" eaLnBrk="1" hangingPunct="1">
              <a:buClrTx/>
              <a:buFontTx/>
              <a:buNone/>
            </a:pPr>
            <a:r>
              <a:rPr lang="en-US" sz="1800">
                <a:solidFill>
                  <a:srgbClr val="FFFFFF"/>
                </a:solidFill>
              </a:rPr>
              <a:t>T©y S¬n tiÕn</a:t>
            </a:r>
          </a:p>
          <a:p>
            <a:pPr algn="ctr" eaLnBrk="1" hangingPunct="1">
              <a:buClrTx/>
              <a:buFontTx/>
              <a:buNone/>
            </a:pPr>
            <a:r>
              <a:rPr lang="en-US" sz="1800">
                <a:solidFill>
                  <a:srgbClr val="FFFFFF"/>
                </a:solidFill>
              </a:rPr>
              <a:t>ra B¾c. </a:t>
            </a:r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6258671" y="3082302"/>
            <a:ext cx="2362200" cy="304800"/>
          </a:xfrm>
          <a:prstGeom prst="flowChartTerminator">
            <a:avLst/>
          </a:prstGeom>
          <a:solidFill>
            <a:srgbClr val="FF5050"/>
          </a:solidFill>
          <a:ln w="9360">
            <a:solidFill>
              <a:srgbClr val="FF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600" b="1" dirty="0" err="1">
                <a:solidFill>
                  <a:srgbClr val="FFFFFF"/>
                </a:solidFill>
              </a:rPr>
              <a:t>NguyÔn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D­ư¬ng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H­ưng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6324600" y="3505200"/>
            <a:ext cx="2362200" cy="304800"/>
          </a:xfrm>
          <a:prstGeom prst="flowChartTerminator">
            <a:avLst/>
          </a:prstGeom>
          <a:solidFill>
            <a:srgbClr val="FF5050"/>
          </a:solidFill>
          <a:ln w="9360">
            <a:solidFill>
              <a:srgbClr val="FF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Lª Duy MËt</a:t>
            </a:r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6324600" y="3886200"/>
            <a:ext cx="2362200" cy="304800"/>
          </a:xfrm>
          <a:prstGeom prst="flowChartTerminator">
            <a:avLst/>
          </a:prstGeom>
          <a:solidFill>
            <a:srgbClr val="FF5050"/>
          </a:solidFill>
          <a:ln w="9360">
            <a:solidFill>
              <a:srgbClr val="FF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600" b="1" dirty="0" err="1">
                <a:solidFill>
                  <a:srgbClr val="FFFFFF"/>
                </a:solidFill>
              </a:rPr>
              <a:t>NguyÔn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Danh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Phư­¬</a:t>
            </a:r>
            <a:r>
              <a:rPr lang="en-US" sz="1600" b="1" dirty="0" err="1">
                <a:solidFill>
                  <a:srgbClr val="FFFFFF"/>
                </a:solidFill>
              </a:rPr>
              <a:t>ng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2555" name="AutoShape 27"/>
          <p:cNvSpPr>
            <a:spLocks noChangeArrowheads="1"/>
          </p:cNvSpPr>
          <p:nvPr/>
        </p:nvSpPr>
        <p:spPr bwMode="auto">
          <a:xfrm>
            <a:off x="6172200" y="4267200"/>
            <a:ext cx="2362200" cy="304800"/>
          </a:xfrm>
          <a:prstGeom prst="flowChartTerminator">
            <a:avLst/>
          </a:prstGeom>
          <a:solidFill>
            <a:srgbClr val="FF5050"/>
          </a:solidFill>
          <a:ln w="9360">
            <a:solidFill>
              <a:srgbClr val="FF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600" b="1" dirty="0" err="1" smtClean="0">
                <a:solidFill>
                  <a:srgbClr val="FFFFFF"/>
                </a:solidFill>
              </a:rPr>
              <a:t>NguyÔn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Hữu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CÇu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556" name="AutoShape 28"/>
          <p:cNvSpPr>
            <a:spLocks noChangeArrowheads="1"/>
          </p:cNvSpPr>
          <p:nvPr/>
        </p:nvSpPr>
        <p:spPr bwMode="auto">
          <a:xfrm>
            <a:off x="5943600" y="4648200"/>
            <a:ext cx="2362200" cy="304800"/>
          </a:xfrm>
          <a:prstGeom prst="flowChartTerminator">
            <a:avLst/>
          </a:prstGeom>
          <a:solidFill>
            <a:srgbClr val="FF5050"/>
          </a:solidFill>
          <a:ln w="9360">
            <a:solidFill>
              <a:srgbClr val="FF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Hoµng C«ng ChÊt</a:t>
            </a:r>
            <a:r>
              <a:rPr lang="en-US" sz="14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 rot="1920000">
            <a:off x="1355725" y="1489075"/>
            <a:ext cx="865188" cy="404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0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FF505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</a:rPr>
              <a:t>KÕt qu¶</a:t>
            </a:r>
          </a:p>
        </p:txBody>
      </p:sp>
      <p:sp>
        <p:nvSpPr>
          <p:cNvPr id="22558" name="WordArt 30"/>
          <p:cNvSpPr>
            <a:spLocks noChangeArrowheads="1" noChangeShapeType="1" noTextEdit="1"/>
          </p:cNvSpPr>
          <p:nvPr/>
        </p:nvSpPr>
        <p:spPr bwMode="auto">
          <a:xfrm rot="-3180000">
            <a:off x="1763713" y="3503613"/>
            <a:ext cx="866775" cy="269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</a:rPr>
              <a:t>ý nghÜa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7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7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2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5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0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5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8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1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6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6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7" grpId="0" animBg="1"/>
      <p:bldP spid="22549" grpId="0" animBg="1"/>
      <p:bldP spid="22557" grpId="0" animBg="1"/>
      <p:bldP spid="225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258835"/>
              </p:ext>
            </p:extLst>
          </p:nvPr>
        </p:nvGraphicFramePr>
        <p:xfrm>
          <a:off x="1143000" y="762000"/>
          <a:ext cx="65532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resentation" r:id="rId4" imgW="4572049" imgH="3429082" progId="PowerPoint.Show.8">
                  <p:embed/>
                </p:oleObj>
              </mc:Choice>
              <mc:Fallback>
                <p:oleObj name="Presentation" r:id="rId4" imgW="4572049" imgH="3429082" progId="PowerPoint.Show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762000"/>
                        <a:ext cx="65532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162800" cy="4750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486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Chúa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Trịnh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Sâm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và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Tuyên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phi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Đặng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Thị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Huệ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thưởng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trà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bên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hồ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Tả</a:t>
            </a:r>
            <a:r>
              <a:rPr lang="en-US" dirty="0" smtClean="0">
                <a:solidFill>
                  <a:schemeClr val="accent4"/>
                </a:solidFill>
                <a:latin typeface=".VnTime new roman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.VnTime new roman"/>
              </a:rPr>
              <a:t>Vọng</a:t>
            </a:r>
            <a:endParaRPr lang="en-US" dirty="0">
              <a:solidFill>
                <a:schemeClr val="accent4"/>
              </a:solidFill>
              <a:latin typeface=".Vn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4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" y="128589"/>
            <a:ext cx="5297606" cy="3681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600"/>
            <a:ext cx="4419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8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9213"/>
            <a:ext cx="838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81000" y="1066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381000" y="17526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vi-VN">
              <a:solidFill>
                <a:srgbClr val="FF0066"/>
              </a:solidFill>
              <a:latin typeface="VNI-Times" pitchFamily="2" charset="0"/>
            </a:endParaRPr>
          </a:p>
          <a:p>
            <a:pPr eaLnBrk="1" hangingPunct="1">
              <a:buClrTx/>
              <a:buFontTx/>
              <a:buNone/>
            </a:pPr>
            <a:endParaRPr lang="vi-VN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914400" y="26670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1066800" y="335280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990600" y="4267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1066800" y="5334000"/>
            <a:ext cx="518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28600" y="990600"/>
            <a:ext cx="8534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endParaRPr 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335" y="590954"/>
            <a:ext cx="4406322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0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82"/>
            <a:ext cx="9144000" cy="6858000"/>
          </a:xfrm>
          <a:prstGeom prst="rect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8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9213"/>
            <a:ext cx="838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1066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" y="17526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vi-VN">
              <a:solidFill>
                <a:srgbClr val="FF0066"/>
              </a:solidFill>
              <a:latin typeface="VNI-Times" pitchFamily="2" charset="0"/>
            </a:endParaRPr>
          </a:p>
          <a:p>
            <a:pPr eaLnBrk="1" hangingPunct="1">
              <a:buClrTx/>
              <a:buFontTx/>
              <a:buNone/>
            </a:pPr>
            <a:endParaRPr lang="vi-VN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914400" y="26670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66800" y="335280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990600" y="4267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066800" y="5334000"/>
            <a:ext cx="518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28600" y="990600"/>
            <a:ext cx="8534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endParaRPr 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143000" y="1904999"/>
            <a:ext cx="7391400" cy="126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xuất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nông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nghiệp,Công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thương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nghiệp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sa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sút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Thiên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tai,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mất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mùa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xảy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liên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tục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57" name="TextBox 13"/>
          <p:cNvSpPr txBox="1">
            <a:spLocks noChangeArrowheads="1"/>
          </p:cNvSpPr>
          <p:nvPr/>
        </p:nvSpPr>
        <p:spPr bwMode="auto">
          <a:xfrm>
            <a:off x="1274928" y="3198125"/>
            <a:ext cx="502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066800" y="3859100"/>
            <a:ext cx="526573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VNI-Times" pitchFamily="2" charset="0"/>
              </a:rPr>
              <a:t>   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+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Đời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sống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cực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</a:rPr>
              <a:t>khổ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59" name="TextBox 16"/>
          <p:cNvSpPr txBox="1">
            <a:spLocks noChangeArrowheads="1"/>
          </p:cNvSpPr>
          <p:nvPr/>
        </p:nvSpPr>
        <p:spPr bwMode="auto">
          <a:xfrm>
            <a:off x="1143000" y="9144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*Hậu quả: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0" y="0"/>
            <a:ext cx="891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477000" y="2514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28600" y="30480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981200"/>
            <a:ext cx="89916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.VnTime" panose="020B7200000000000000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en-US" sz="3200" dirty="0">
                <a:solidFill>
                  <a:srgbClr val="003300"/>
                </a:solidFill>
              </a:rPr>
              <a:t>   </a:t>
            </a:r>
            <a:r>
              <a:rPr lang="en-US" sz="3200" dirty="0" err="1">
                <a:solidFill>
                  <a:srgbClr val="6600FF"/>
                </a:solidFill>
              </a:rPr>
              <a:t>Nh</a:t>
            </a:r>
            <a:r>
              <a:rPr lang="en-US" sz="3200" dirty="0">
                <a:solidFill>
                  <a:srgbClr val="6600FF"/>
                </a:solidFill>
              </a:rPr>
              <a:t>µ </a:t>
            </a:r>
            <a:r>
              <a:rPr lang="en-US" sz="3200" dirty="0" err="1">
                <a:solidFill>
                  <a:srgbClr val="6600FF"/>
                </a:solidFill>
              </a:rPr>
              <a:t>sö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häc</a:t>
            </a:r>
            <a:r>
              <a:rPr lang="en-US" sz="3200" dirty="0">
                <a:solidFill>
                  <a:srgbClr val="6600FF"/>
                </a:solidFill>
              </a:rPr>
              <a:t> Phan </a:t>
            </a:r>
            <a:r>
              <a:rPr lang="en-US" sz="3200" dirty="0" err="1">
                <a:solidFill>
                  <a:srgbClr val="6600FF"/>
                </a:solidFill>
              </a:rPr>
              <a:t>Huy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Chó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cã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viÕt</a:t>
            </a:r>
            <a:r>
              <a:rPr lang="en-US" sz="3200" dirty="0">
                <a:solidFill>
                  <a:srgbClr val="6600FF"/>
                </a:solidFill>
              </a:rPr>
              <a:t> : “</a:t>
            </a:r>
            <a:r>
              <a:rPr lang="en-US" sz="3200" dirty="0" err="1">
                <a:solidFill>
                  <a:srgbClr val="6600FF"/>
                </a:solidFill>
                <a:latin typeface=".VnTime new roman"/>
              </a:rPr>
              <a:t>Vì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</a:rPr>
              <a:t>trư­ng</a:t>
            </a:r>
            <a:r>
              <a:rPr lang="en-US" sz="3200" dirty="0" smtClean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thu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qu</a:t>
            </a:r>
            <a:r>
              <a:rPr lang="en-US" sz="3200" dirty="0">
                <a:solidFill>
                  <a:srgbClr val="6600FF"/>
                </a:solidFill>
              </a:rPr>
              <a:t>¸ </a:t>
            </a:r>
            <a:r>
              <a:rPr lang="en-US" sz="3200" dirty="0" err="1">
                <a:solidFill>
                  <a:srgbClr val="6600FF"/>
                </a:solidFill>
              </a:rPr>
              <a:t>møc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d©n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kiÖt</a:t>
            </a:r>
            <a:r>
              <a:rPr lang="en-US" sz="3200" dirty="0">
                <a:solidFill>
                  <a:srgbClr val="6600FF"/>
                </a:solidFill>
              </a:rPr>
              <a:t> c¶ </a:t>
            </a:r>
            <a:r>
              <a:rPr lang="en-US" sz="3200" dirty="0" err="1">
                <a:solidFill>
                  <a:srgbClr val="6600FF"/>
                </a:solidFill>
              </a:rPr>
              <a:t>vËt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lùc</a:t>
            </a:r>
            <a:r>
              <a:rPr lang="en-US" sz="3200" dirty="0">
                <a:solidFill>
                  <a:srgbClr val="6600FF"/>
                </a:solidFill>
              </a:rPr>
              <a:t> mµ </a:t>
            </a:r>
            <a:r>
              <a:rPr lang="en-US" sz="3200" dirty="0" err="1">
                <a:solidFill>
                  <a:srgbClr val="6600FF"/>
                </a:solidFill>
              </a:rPr>
              <a:t>kh«ng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thÓ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nép</a:t>
            </a:r>
            <a:r>
              <a:rPr lang="en-US" sz="3200" dirty="0">
                <a:solidFill>
                  <a:srgbClr val="6600FF"/>
                </a:solidFill>
              </a:rPr>
              <a:t> ®ñ ®</a:t>
            </a:r>
            <a:r>
              <a:rPr lang="en-US" sz="3200" dirty="0" err="1">
                <a:solidFill>
                  <a:srgbClr val="6600FF"/>
                </a:solidFill>
              </a:rPr>
              <a:t>Õn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nçi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trë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thµnh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bÇn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cïng</a:t>
            </a:r>
            <a:r>
              <a:rPr lang="en-US" sz="3200" dirty="0">
                <a:solidFill>
                  <a:srgbClr val="6600FF"/>
                </a:solidFill>
              </a:rPr>
              <a:t> mµ </a:t>
            </a:r>
            <a:r>
              <a:rPr lang="en-US" sz="3200" dirty="0" err="1">
                <a:solidFill>
                  <a:srgbClr val="6600FF"/>
                </a:solidFill>
              </a:rPr>
              <a:t>bá</a:t>
            </a:r>
            <a:r>
              <a:rPr lang="en-US" sz="3200" dirty="0">
                <a:solidFill>
                  <a:srgbClr val="6600FF"/>
                </a:solidFill>
              </a:rPr>
              <a:t> c¶ </a:t>
            </a:r>
            <a:r>
              <a:rPr lang="en-US" sz="3200" dirty="0" err="1">
                <a:solidFill>
                  <a:srgbClr val="6600FF"/>
                </a:solidFill>
              </a:rPr>
              <a:t>nghÒ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nghiÖp</a:t>
            </a:r>
            <a:r>
              <a:rPr lang="en-US" sz="3200" dirty="0">
                <a:solidFill>
                  <a:srgbClr val="6600FF"/>
                </a:solidFill>
              </a:rPr>
              <a:t> . </a:t>
            </a:r>
            <a:r>
              <a:rPr lang="en-US" sz="3200" dirty="0" err="1">
                <a:solidFill>
                  <a:srgbClr val="6600FF"/>
                </a:solidFill>
              </a:rPr>
              <a:t>Cã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</a:rPr>
              <a:t>ngưêi</a:t>
            </a:r>
            <a:r>
              <a:rPr lang="en-US" sz="3200" dirty="0" smtClean="0">
                <a:solidFill>
                  <a:srgbClr val="6600FF"/>
                </a:solidFill>
              </a:rPr>
              <a:t>  </a:t>
            </a:r>
            <a:r>
              <a:rPr lang="en-US" sz="3200" dirty="0" err="1">
                <a:solidFill>
                  <a:srgbClr val="6600FF"/>
                </a:solidFill>
              </a:rPr>
              <a:t>v</a:t>
            </a:r>
            <a:r>
              <a:rPr lang="en-US" sz="3200" dirty="0" err="1">
                <a:solidFill>
                  <a:srgbClr val="6600FF"/>
                </a:solidFill>
                <a:latin typeface=".VnTime new roman"/>
              </a:rPr>
              <a:t>ì</a:t>
            </a:r>
            <a:r>
              <a:rPr lang="en-US" sz="3200" dirty="0">
                <a:solidFill>
                  <a:srgbClr val="6600FF"/>
                </a:solidFill>
                <a:latin typeface=".VnTime new roman"/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thuÕ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s¬n</a:t>
            </a:r>
            <a:r>
              <a:rPr lang="en-US" sz="3200" dirty="0">
                <a:solidFill>
                  <a:srgbClr val="6600FF"/>
                </a:solidFill>
              </a:rPr>
              <a:t> mµ </a:t>
            </a:r>
            <a:r>
              <a:rPr lang="en-US" sz="3200" dirty="0" err="1">
                <a:solidFill>
                  <a:srgbClr val="6600FF"/>
                </a:solidFill>
              </a:rPr>
              <a:t>chÆt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c©y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s¬n</a:t>
            </a:r>
            <a:r>
              <a:rPr lang="en-US" sz="3200" dirty="0">
                <a:solidFill>
                  <a:srgbClr val="6600FF"/>
                </a:solidFill>
              </a:rPr>
              <a:t>, </a:t>
            </a:r>
            <a:r>
              <a:rPr lang="en-US" sz="3200" dirty="0" err="1">
                <a:solidFill>
                  <a:srgbClr val="6600FF"/>
                </a:solidFill>
              </a:rPr>
              <a:t>v</a:t>
            </a:r>
            <a:r>
              <a:rPr lang="en-US" sz="3200" dirty="0" err="1">
                <a:solidFill>
                  <a:srgbClr val="6600FF"/>
                </a:solidFill>
                <a:latin typeface=".VnTime new roman"/>
              </a:rPr>
              <a:t>ì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thuÕ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v¶i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lôa</a:t>
            </a:r>
            <a:r>
              <a:rPr lang="en-US" sz="3200" dirty="0">
                <a:solidFill>
                  <a:srgbClr val="6600FF"/>
                </a:solidFill>
              </a:rPr>
              <a:t> mµ </a:t>
            </a:r>
            <a:r>
              <a:rPr lang="en-US" sz="3200" dirty="0" err="1">
                <a:solidFill>
                  <a:srgbClr val="6600FF"/>
                </a:solidFill>
              </a:rPr>
              <a:t>ph</a:t>
            </a:r>
            <a:r>
              <a:rPr lang="en-US" sz="3200" dirty="0">
                <a:solidFill>
                  <a:srgbClr val="6600FF"/>
                </a:solidFill>
              </a:rPr>
              <a:t>¸ </a:t>
            </a:r>
            <a:r>
              <a:rPr lang="en-US" sz="3200" dirty="0" err="1">
                <a:solidFill>
                  <a:srgbClr val="6600FF"/>
                </a:solidFill>
              </a:rPr>
              <a:t>khung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cöi</a:t>
            </a:r>
            <a:r>
              <a:rPr lang="en-US" sz="3200" dirty="0">
                <a:solidFill>
                  <a:srgbClr val="6600FF"/>
                </a:solidFill>
              </a:rPr>
              <a:t>, </a:t>
            </a:r>
            <a:r>
              <a:rPr lang="en-US" sz="3200" dirty="0" err="1">
                <a:solidFill>
                  <a:srgbClr val="6600FF"/>
                </a:solidFill>
              </a:rPr>
              <a:t>v</a:t>
            </a:r>
            <a:r>
              <a:rPr lang="en-US" sz="3200" dirty="0" err="1">
                <a:solidFill>
                  <a:srgbClr val="6600FF"/>
                </a:solidFill>
                <a:latin typeface=".VnTime new roman"/>
              </a:rPr>
              <a:t>ì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thu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mua</a:t>
            </a:r>
            <a:r>
              <a:rPr lang="en-US" sz="3200" dirty="0">
                <a:solidFill>
                  <a:srgbClr val="6600FF"/>
                </a:solidFill>
              </a:rPr>
              <a:t> c¸ </a:t>
            </a:r>
            <a:r>
              <a:rPr lang="en-US" sz="3200" dirty="0" err="1">
                <a:solidFill>
                  <a:srgbClr val="6600FF"/>
                </a:solidFill>
              </a:rPr>
              <a:t>t«m</a:t>
            </a:r>
            <a:r>
              <a:rPr lang="en-US" sz="3200" dirty="0">
                <a:solidFill>
                  <a:srgbClr val="6600FF"/>
                </a:solidFill>
              </a:rPr>
              <a:t> mµ </a:t>
            </a:r>
            <a:r>
              <a:rPr lang="en-US" sz="3200" dirty="0" err="1">
                <a:solidFill>
                  <a:srgbClr val="6600FF"/>
                </a:solidFill>
              </a:rPr>
              <a:t>ph¶i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>
                <a:solidFill>
                  <a:srgbClr val="6600FF"/>
                </a:solidFill>
              </a:rPr>
              <a:t>xÐ</a:t>
            </a:r>
            <a:r>
              <a:rPr lang="en-US" sz="3200" dirty="0">
                <a:solidFill>
                  <a:srgbClr val="6600FF"/>
                </a:solidFill>
              </a:rPr>
              <a:t> c¶ </a:t>
            </a:r>
            <a:r>
              <a:rPr lang="en-US" sz="3200" dirty="0" err="1">
                <a:solidFill>
                  <a:srgbClr val="6600FF"/>
                </a:solidFill>
              </a:rPr>
              <a:t>chµi</a:t>
            </a:r>
            <a:r>
              <a:rPr lang="en-US" sz="3200" dirty="0">
                <a:solidFill>
                  <a:srgbClr val="6600FF"/>
                </a:solidFill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</a:rPr>
              <a:t>l­ưíi</a:t>
            </a:r>
            <a:r>
              <a:rPr lang="en-US" sz="3200" dirty="0" smtClean="0">
                <a:solidFill>
                  <a:srgbClr val="6600FF"/>
                </a:solidFill>
              </a:rPr>
              <a:t> </a:t>
            </a:r>
            <a:r>
              <a:rPr lang="en-US" sz="3200" dirty="0">
                <a:solidFill>
                  <a:srgbClr val="6600FF"/>
                </a:solidFill>
              </a:rPr>
              <a:t>...”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.VnTim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.VnTime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.VnTim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.VnTime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1318</Words>
  <Application>Microsoft Office PowerPoint</Application>
  <PresentationFormat>On-screen Show (4:3)</PresentationFormat>
  <Paragraphs>212</Paragraphs>
  <Slides>31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Microsoft YaHei</vt:lpstr>
      <vt:lpstr>.VnArialH</vt:lpstr>
      <vt:lpstr>.VnTime</vt:lpstr>
      <vt:lpstr>.VnTime new roman</vt:lpstr>
      <vt:lpstr>.VnTimeH</vt:lpstr>
      <vt:lpstr>Arial</vt:lpstr>
      <vt:lpstr>Segoe UI</vt:lpstr>
      <vt:lpstr>Stime roman</vt:lpstr>
      <vt:lpstr>Times New Roman</vt:lpstr>
      <vt:lpstr>VNI-Times</vt:lpstr>
      <vt:lpstr>Office Theme</vt:lpstr>
      <vt:lpstr>1_Office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3:Nạn đói khủng khiếp ở Đàng Ngoài xảy ra vào thời gian nào? A.1740-1742                            B.1740-1745  C.1741-1742                            D.1740-1741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201</cp:revision>
  <cp:lastPrinted>1601-01-01T00:00:00Z</cp:lastPrinted>
  <dcterms:created xsi:type="dcterms:W3CDTF">2011-03-12T06:39:59Z</dcterms:created>
  <dcterms:modified xsi:type="dcterms:W3CDTF">2015-03-20T02:37:17Z</dcterms:modified>
</cp:coreProperties>
</file>